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2"/>
  </p:notesMasterIdLst>
  <p:sldIdLst>
    <p:sldId id="3825" r:id="rId5"/>
    <p:sldId id="3826" r:id="rId6"/>
    <p:sldId id="3828" r:id="rId7"/>
    <p:sldId id="3853" r:id="rId8"/>
    <p:sldId id="3836" r:id="rId9"/>
    <p:sldId id="3830" r:id="rId10"/>
    <p:sldId id="3862" r:id="rId11"/>
    <p:sldId id="3863" r:id="rId12"/>
    <p:sldId id="3865" r:id="rId13"/>
    <p:sldId id="3868" r:id="rId14"/>
    <p:sldId id="3837" r:id="rId15"/>
    <p:sldId id="3851" r:id="rId16"/>
    <p:sldId id="3838" r:id="rId17"/>
    <p:sldId id="3872" r:id="rId18"/>
    <p:sldId id="3856" r:id="rId19"/>
    <p:sldId id="3841" r:id="rId20"/>
    <p:sldId id="3839" r:id="rId21"/>
    <p:sldId id="3854" r:id="rId22"/>
    <p:sldId id="3852" r:id="rId23"/>
    <p:sldId id="3845" r:id="rId24"/>
    <p:sldId id="3794" r:id="rId25"/>
    <p:sldId id="3864" r:id="rId26"/>
    <p:sldId id="3847" r:id="rId27"/>
    <p:sldId id="3870" r:id="rId28"/>
    <p:sldId id="3871" r:id="rId29"/>
    <p:sldId id="3869" r:id="rId30"/>
    <p:sldId id="3876" r:id="rId31"/>
    <p:sldId id="3842" r:id="rId32"/>
    <p:sldId id="3840" r:id="rId33"/>
    <p:sldId id="3879" r:id="rId34"/>
    <p:sldId id="3843" r:id="rId35"/>
    <p:sldId id="3880" r:id="rId36"/>
    <p:sldId id="3881" r:id="rId37"/>
    <p:sldId id="3877" r:id="rId38"/>
    <p:sldId id="3878" r:id="rId39"/>
    <p:sldId id="3857" r:id="rId40"/>
    <p:sldId id="3866" r:id="rId41"/>
    <p:sldId id="3846" r:id="rId42"/>
    <p:sldId id="3848" r:id="rId43"/>
    <p:sldId id="3844" r:id="rId44"/>
    <p:sldId id="3849" r:id="rId45"/>
    <p:sldId id="3835" r:id="rId46"/>
    <p:sldId id="3859" r:id="rId47"/>
    <p:sldId id="3861" r:id="rId48"/>
    <p:sldId id="3874" r:id="rId49"/>
    <p:sldId id="3850" r:id="rId50"/>
    <p:sldId id="383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60605-69D3-A44F-9CD1-DA6281809EFD}" v="345" dt="2023-04-25T14:42:57.237"/>
    <p1510:client id="{0D53A70F-8D41-3F4D-9094-B45F6207B355}" v="2763" dt="2023-04-26T13:19:56.748"/>
    <p1510:client id="{26BDB4F4-B830-DD8C-7528-8997DE9C87EB}" v="34" dt="2023-04-25T14:44:22.335"/>
    <p1510:client id="{4E62B324-2CBF-18B7-1390-16A497DB9125}" v="344" dt="2023-04-26T13:05:24.043"/>
    <p1510:client id="{A87757C9-1F76-13AC-1A66-137B71C06A9C}" v="373" dt="2023-04-25T14:50:13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1"/>
    <p:restoredTop sz="94689"/>
  </p:normalViewPr>
  <p:slideViewPr>
    <p:cSldViewPr snapToGrid="0">
      <p:cViewPr varScale="1">
        <p:scale>
          <a:sx n="107" d="100"/>
          <a:sy n="107" d="100"/>
        </p:scale>
        <p:origin x="176" y="18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/>
      <dgm:spPr/>
      <dgm:t>
        <a:bodyPr/>
        <a:lstStyle/>
        <a:p>
          <a:pPr>
            <a:defRPr b="1" spc="20">
              <a:latin typeface="+mj-lt"/>
            </a:defRPr>
          </a:pPr>
          <a:r>
            <a:rPr lang="en-US" b="0" i="0"/>
            <a:t>1. Access the API</a:t>
          </a:r>
          <a:endParaRPr lang="en-US" b="0"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/>
      <dgm:spPr/>
      <dgm:t>
        <a:bodyPr/>
        <a:lstStyle/>
        <a:p>
          <a:pPr>
            <a:defRPr b="1" spc="20">
              <a:latin typeface="+mj-lt"/>
            </a:defRPr>
          </a:pPr>
          <a:r>
            <a:rPr lang="en-US" b="0" i="0"/>
            <a:t>2. Identify the columns needed</a:t>
          </a:r>
          <a:endParaRPr lang="en-US" b="0">
            <a:latin typeface="+mn-lt"/>
          </a:endParaRP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/>
      <dgm:spPr/>
      <dgm:t>
        <a:bodyPr/>
        <a:lstStyle/>
        <a:p>
          <a:pPr>
            <a:defRPr b="1" spc="20">
              <a:latin typeface="+mj-lt"/>
            </a:defRPr>
          </a:pPr>
          <a:r>
            <a:rPr lang="en-US" b="0" i="0"/>
            <a:t>3. Rename columns</a:t>
          </a:r>
          <a:endParaRPr lang="en-US" b="0"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/>
      <dgm:spPr/>
      <dgm:t>
        <a:bodyPr/>
        <a:lstStyle/>
        <a:p>
          <a:pPr>
            <a:defRPr b="1" spc="20">
              <a:latin typeface="+mj-lt"/>
            </a:defRPr>
          </a:pPr>
          <a:r>
            <a:rPr lang="en-US" b="0" i="0"/>
            <a:t>4. Created New Variables</a:t>
          </a:r>
          <a:endParaRPr lang="en-US" b="0"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486DDE9F-B5A7-4161-9600-6E9E5B72B630}" type="pres">
      <dgm:prSet presAssocID="{5C72703F-EB58-4B0C-8B2A-EDF2A51B2C6C}" presName="linear" presStyleCnt="0">
        <dgm:presLayoutVars>
          <dgm:dir/>
          <dgm:animLvl val="lvl"/>
          <dgm:resizeHandles val="exact"/>
        </dgm:presLayoutVars>
      </dgm:prSet>
      <dgm:spPr/>
    </dgm:pt>
    <dgm:pt modelId="{AF50ED99-9374-4330-B3C2-9E9AA3E178B0}" type="pres">
      <dgm:prSet presAssocID="{23CA95F9-8BCF-40C1-B842-BCFFD43632F6}" presName="parentLin" presStyleCnt="0"/>
      <dgm:spPr/>
    </dgm:pt>
    <dgm:pt modelId="{EE11B887-C4AA-445D-BD2E-84089B6EB2A3}" type="pres">
      <dgm:prSet presAssocID="{23CA95F9-8BCF-40C1-B842-BCFFD43632F6}" presName="parentLeftMargin" presStyleLbl="node1" presStyleIdx="0" presStyleCnt="4"/>
      <dgm:spPr/>
    </dgm:pt>
    <dgm:pt modelId="{F8767304-7C8C-4147-A415-2DA15DF3F077}" type="pres">
      <dgm:prSet presAssocID="{23CA95F9-8BCF-40C1-B842-BCFFD43632F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60CC479-6107-4119-9644-B6601F748932}" type="pres">
      <dgm:prSet presAssocID="{23CA95F9-8BCF-40C1-B842-BCFFD43632F6}" presName="negativeSpace" presStyleCnt="0"/>
      <dgm:spPr/>
    </dgm:pt>
    <dgm:pt modelId="{C771EAFB-59E3-4EAB-95EB-325A597B5581}" type="pres">
      <dgm:prSet presAssocID="{23CA95F9-8BCF-40C1-B842-BCFFD43632F6}" presName="childText" presStyleLbl="conFgAcc1" presStyleIdx="0" presStyleCnt="4">
        <dgm:presLayoutVars>
          <dgm:bulletEnabled val="1"/>
        </dgm:presLayoutVars>
      </dgm:prSet>
      <dgm:spPr/>
    </dgm:pt>
    <dgm:pt modelId="{61898DC4-4FB4-4D7B-B96E-EBC775B8B1B4}" type="pres">
      <dgm:prSet presAssocID="{D868EA7F-D868-4231-86D5-66D9B2DF2F62}" presName="spaceBetweenRectangles" presStyleCnt="0"/>
      <dgm:spPr/>
    </dgm:pt>
    <dgm:pt modelId="{6FB8C3C9-5CD5-4C2C-8270-53B3DE0378FE}" type="pres">
      <dgm:prSet presAssocID="{1E293C9C-50F7-4DF0-A45F-EF6AA41E15B2}" presName="parentLin" presStyleCnt="0"/>
      <dgm:spPr/>
    </dgm:pt>
    <dgm:pt modelId="{F8802E71-96B6-4934-B033-DAE7CF1BBAB8}" type="pres">
      <dgm:prSet presAssocID="{1E293C9C-50F7-4DF0-A45F-EF6AA41E15B2}" presName="parentLeftMargin" presStyleLbl="node1" presStyleIdx="0" presStyleCnt="4"/>
      <dgm:spPr/>
    </dgm:pt>
    <dgm:pt modelId="{3C36BCEE-41C7-4FB5-952F-CBC537D5BE89}" type="pres">
      <dgm:prSet presAssocID="{1E293C9C-50F7-4DF0-A45F-EF6AA41E15B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F41DF2C-B03D-4677-80E6-F4CF474C0672}" type="pres">
      <dgm:prSet presAssocID="{1E293C9C-50F7-4DF0-A45F-EF6AA41E15B2}" presName="negativeSpace" presStyleCnt="0"/>
      <dgm:spPr/>
    </dgm:pt>
    <dgm:pt modelId="{DD2E58BF-B9DF-4B67-B77B-8A5EAE3742F9}" type="pres">
      <dgm:prSet presAssocID="{1E293C9C-50F7-4DF0-A45F-EF6AA41E15B2}" presName="childText" presStyleLbl="conFgAcc1" presStyleIdx="1" presStyleCnt="4">
        <dgm:presLayoutVars>
          <dgm:bulletEnabled val="1"/>
        </dgm:presLayoutVars>
      </dgm:prSet>
      <dgm:spPr/>
    </dgm:pt>
    <dgm:pt modelId="{51D2D9C1-EF03-4DC4-81DE-8B8EEA238F70}" type="pres">
      <dgm:prSet presAssocID="{E019F05B-61F4-4915-9D10-5D6F328EA591}" presName="spaceBetweenRectangles" presStyleCnt="0"/>
      <dgm:spPr/>
    </dgm:pt>
    <dgm:pt modelId="{280E3886-1030-4B5F-9FFE-018BAA02DCB5}" type="pres">
      <dgm:prSet presAssocID="{DA3F2F2F-B5A8-4CFD-ABCE-1BC48CD913AF}" presName="parentLin" presStyleCnt="0"/>
      <dgm:spPr/>
    </dgm:pt>
    <dgm:pt modelId="{CA73453C-66FB-4B19-AF12-A0871AFF9958}" type="pres">
      <dgm:prSet presAssocID="{DA3F2F2F-B5A8-4CFD-ABCE-1BC48CD913AF}" presName="parentLeftMargin" presStyleLbl="node1" presStyleIdx="1" presStyleCnt="4"/>
      <dgm:spPr/>
    </dgm:pt>
    <dgm:pt modelId="{278FCEA1-10C7-4735-8F24-7C3A0360F092}" type="pres">
      <dgm:prSet presAssocID="{DA3F2F2F-B5A8-4CFD-ABCE-1BC48CD913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90DB647-95B7-41E3-9A92-A9306115BF7C}" type="pres">
      <dgm:prSet presAssocID="{DA3F2F2F-B5A8-4CFD-ABCE-1BC48CD913AF}" presName="negativeSpace" presStyleCnt="0"/>
      <dgm:spPr/>
    </dgm:pt>
    <dgm:pt modelId="{75BAA829-E418-424C-82B3-2790BF8ED0B9}" type="pres">
      <dgm:prSet presAssocID="{DA3F2F2F-B5A8-4CFD-ABCE-1BC48CD913AF}" presName="childText" presStyleLbl="conFgAcc1" presStyleIdx="2" presStyleCnt="4">
        <dgm:presLayoutVars>
          <dgm:bulletEnabled val="1"/>
        </dgm:presLayoutVars>
      </dgm:prSet>
      <dgm:spPr/>
    </dgm:pt>
    <dgm:pt modelId="{1D4F49FC-8BD2-4D77-9B11-3092C00D3257}" type="pres">
      <dgm:prSet presAssocID="{038FE749-6004-418E-86C7-7C1B1D7930F4}" presName="spaceBetweenRectangles" presStyleCnt="0"/>
      <dgm:spPr/>
    </dgm:pt>
    <dgm:pt modelId="{76566CC4-810F-4C89-9802-77A8B0275BB8}" type="pres">
      <dgm:prSet presAssocID="{B2F9B3BC-1849-4A4A-BBE4-752B9B492C76}" presName="parentLin" presStyleCnt="0"/>
      <dgm:spPr/>
    </dgm:pt>
    <dgm:pt modelId="{5DB0332A-558B-4385-AF7D-EFE9D20C739A}" type="pres">
      <dgm:prSet presAssocID="{B2F9B3BC-1849-4A4A-BBE4-752B9B492C76}" presName="parentLeftMargin" presStyleLbl="node1" presStyleIdx="2" presStyleCnt="4"/>
      <dgm:spPr/>
    </dgm:pt>
    <dgm:pt modelId="{2022D842-8F30-4BCE-9A2C-F5A493F08150}" type="pres">
      <dgm:prSet presAssocID="{B2F9B3BC-1849-4A4A-BBE4-752B9B492C7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38C3009-ABDF-4A92-A258-D63040ACF81B}" type="pres">
      <dgm:prSet presAssocID="{B2F9B3BC-1849-4A4A-BBE4-752B9B492C76}" presName="negativeSpace" presStyleCnt="0"/>
      <dgm:spPr/>
    </dgm:pt>
    <dgm:pt modelId="{B2E73F16-6728-476E-A431-C7420F52191D}" type="pres">
      <dgm:prSet presAssocID="{B2F9B3BC-1849-4A4A-BBE4-752B9B492C7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F8F55035-61DE-40F9-B1AD-5B62FDC2071C}" type="presOf" srcId="{DA3F2F2F-B5A8-4CFD-ABCE-1BC48CD913AF}" destId="{CA73453C-66FB-4B19-AF12-A0871AFF9958}" srcOrd="0" destOrd="0" presId="urn:microsoft.com/office/officeart/2005/8/layout/list1"/>
    <dgm:cxn modelId="{781E1748-43CB-415E-A3F3-F9990F471AC0}" type="presOf" srcId="{B2F9B3BC-1849-4A4A-BBE4-752B9B492C76}" destId="{5DB0332A-558B-4385-AF7D-EFE9D20C739A}" srcOrd="0" destOrd="0" presId="urn:microsoft.com/office/officeart/2005/8/layout/list1"/>
    <dgm:cxn modelId="{21C5ED70-9FC6-423C-B75A-80EBAC8649B8}" type="presOf" srcId="{1E293C9C-50F7-4DF0-A45F-EF6AA41E15B2}" destId="{F8802E71-96B6-4934-B033-DAE7CF1BBAB8}" srcOrd="0" destOrd="0" presId="urn:microsoft.com/office/officeart/2005/8/layout/list1"/>
    <dgm:cxn modelId="{7A89F181-1382-4DBE-946A-21F90F7F9494}" type="presOf" srcId="{23CA95F9-8BCF-40C1-B842-BCFFD43632F6}" destId="{F8767304-7C8C-4147-A415-2DA15DF3F077}" srcOrd="1" destOrd="0" presId="urn:microsoft.com/office/officeart/2005/8/layout/list1"/>
    <dgm:cxn modelId="{C3C64289-320A-45BE-AFCD-30B85DBF920B}" type="presOf" srcId="{5C72703F-EB58-4B0C-8B2A-EDF2A51B2C6C}" destId="{486DDE9F-B5A7-4161-9600-6E9E5B72B630}" srcOrd="0" destOrd="0" presId="urn:microsoft.com/office/officeart/2005/8/layout/list1"/>
    <dgm:cxn modelId="{80DB6C9D-F6EB-4467-961D-013A9602D51A}" type="presOf" srcId="{B2F9B3BC-1849-4A4A-BBE4-752B9B492C76}" destId="{2022D842-8F30-4BCE-9A2C-F5A493F08150}" srcOrd="1" destOrd="0" presId="urn:microsoft.com/office/officeart/2005/8/layout/list1"/>
    <dgm:cxn modelId="{BA3B08B6-66A9-49A0-A65A-91D6394B9B5C}" type="presOf" srcId="{1E293C9C-50F7-4DF0-A45F-EF6AA41E15B2}" destId="{3C36BCEE-41C7-4FB5-952F-CBC537D5BE89}" srcOrd="1" destOrd="0" presId="urn:microsoft.com/office/officeart/2005/8/layout/list1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222A59BE-6ACB-4D17-B54B-5666F2BAD8E1}" type="presOf" srcId="{23CA95F9-8BCF-40C1-B842-BCFFD43632F6}" destId="{EE11B887-C4AA-445D-BD2E-84089B6EB2A3}" srcOrd="0" destOrd="0" presId="urn:microsoft.com/office/officeart/2005/8/layout/list1"/>
    <dgm:cxn modelId="{832036C4-D8BC-439E-8E5D-8EB9EEDABA83}" type="presOf" srcId="{DA3F2F2F-B5A8-4CFD-ABCE-1BC48CD913AF}" destId="{278FCEA1-10C7-4735-8F24-7C3A0360F092}" srcOrd="1" destOrd="0" presId="urn:microsoft.com/office/officeart/2005/8/layout/list1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50BAFF50-EB64-4828-BBD8-18A0BCE1C477}" type="presParOf" srcId="{486DDE9F-B5A7-4161-9600-6E9E5B72B630}" destId="{AF50ED99-9374-4330-B3C2-9E9AA3E178B0}" srcOrd="0" destOrd="0" presId="urn:microsoft.com/office/officeart/2005/8/layout/list1"/>
    <dgm:cxn modelId="{4F472159-64AD-4D66-9BD6-A5EAC8BD1C3C}" type="presParOf" srcId="{AF50ED99-9374-4330-B3C2-9E9AA3E178B0}" destId="{EE11B887-C4AA-445D-BD2E-84089B6EB2A3}" srcOrd="0" destOrd="0" presId="urn:microsoft.com/office/officeart/2005/8/layout/list1"/>
    <dgm:cxn modelId="{DAE7DEC2-4CBF-4130-8FFA-D2F91F27EBF9}" type="presParOf" srcId="{AF50ED99-9374-4330-B3C2-9E9AA3E178B0}" destId="{F8767304-7C8C-4147-A415-2DA15DF3F077}" srcOrd="1" destOrd="0" presId="urn:microsoft.com/office/officeart/2005/8/layout/list1"/>
    <dgm:cxn modelId="{65B07C61-90C8-485C-BF07-2B6C4C24CCA7}" type="presParOf" srcId="{486DDE9F-B5A7-4161-9600-6E9E5B72B630}" destId="{260CC479-6107-4119-9644-B6601F748932}" srcOrd="1" destOrd="0" presId="urn:microsoft.com/office/officeart/2005/8/layout/list1"/>
    <dgm:cxn modelId="{9F2350B2-D3F9-4174-B9A3-93E99933BDD7}" type="presParOf" srcId="{486DDE9F-B5A7-4161-9600-6E9E5B72B630}" destId="{C771EAFB-59E3-4EAB-95EB-325A597B5581}" srcOrd="2" destOrd="0" presId="urn:microsoft.com/office/officeart/2005/8/layout/list1"/>
    <dgm:cxn modelId="{4B7670AD-C5CD-4571-B9D5-23E1FF56C5CD}" type="presParOf" srcId="{486DDE9F-B5A7-4161-9600-6E9E5B72B630}" destId="{61898DC4-4FB4-4D7B-B96E-EBC775B8B1B4}" srcOrd="3" destOrd="0" presId="urn:microsoft.com/office/officeart/2005/8/layout/list1"/>
    <dgm:cxn modelId="{477A43B7-AAB7-44FD-8D68-E9150149B2CA}" type="presParOf" srcId="{486DDE9F-B5A7-4161-9600-6E9E5B72B630}" destId="{6FB8C3C9-5CD5-4C2C-8270-53B3DE0378FE}" srcOrd="4" destOrd="0" presId="urn:microsoft.com/office/officeart/2005/8/layout/list1"/>
    <dgm:cxn modelId="{B1E55CA0-062E-4681-8636-733E8D2378E7}" type="presParOf" srcId="{6FB8C3C9-5CD5-4C2C-8270-53B3DE0378FE}" destId="{F8802E71-96B6-4934-B033-DAE7CF1BBAB8}" srcOrd="0" destOrd="0" presId="urn:microsoft.com/office/officeart/2005/8/layout/list1"/>
    <dgm:cxn modelId="{3D86894B-D61C-428B-B8CB-8958A423FBEB}" type="presParOf" srcId="{6FB8C3C9-5CD5-4C2C-8270-53B3DE0378FE}" destId="{3C36BCEE-41C7-4FB5-952F-CBC537D5BE89}" srcOrd="1" destOrd="0" presId="urn:microsoft.com/office/officeart/2005/8/layout/list1"/>
    <dgm:cxn modelId="{FD6F3BBD-26A7-4642-A645-4127B976B0D8}" type="presParOf" srcId="{486DDE9F-B5A7-4161-9600-6E9E5B72B630}" destId="{EF41DF2C-B03D-4677-80E6-F4CF474C0672}" srcOrd="5" destOrd="0" presId="urn:microsoft.com/office/officeart/2005/8/layout/list1"/>
    <dgm:cxn modelId="{B70308C1-635E-42C3-BC52-BB4446C1B385}" type="presParOf" srcId="{486DDE9F-B5A7-4161-9600-6E9E5B72B630}" destId="{DD2E58BF-B9DF-4B67-B77B-8A5EAE3742F9}" srcOrd="6" destOrd="0" presId="urn:microsoft.com/office/officeart/2005/8/layout/list1"/>
    <dgm:cxn modelId="{23D96458-AE55-4B1F-B2D6-B5E015246ACB}" type="presParOf" srcId="{486DDE9F-B5A7-4161-9600-6E9E5B72B630}" destId="{51D2D9C1-EF03-4DC4-81DE-8B8EEA238F70}" srcOrd="7" destOrd="0" presId="urn:microsoft.com/office/officeart/2005/8/layout/list1"/>
    <dgm:cxn modelId="{99899C10-0DF3-41F7-A8EF-217E9CA55A9C}" type="presParOf" srcId="{486DDE9F-B5A7-4161-9600-6E9E5B72B630}" destId="{280E3886-1030-4B5F-9FFE-018BAA02DCB5}" srcOrd="8" destOrd="0" presId="urn:microsoft.com/office/officeart/2005/8/layout/list1"/>
    <dgm:cxn modelId="{8790549A-5C83-4E65-9373-22B409CFEE89}" type="presParOf" srcId="{280E3886-1030-4B5F-9FFE-018BAA02DCB5}" destId="{CA73453C-66FB-4B19-AF12-A0871AFF9958}" srcOrd="0" destOrd="0" presId="urn:microsoft.com/office/officeart/2005/8/layout/list1"/>
    <dgm:cxn modelId="{F2A436A0-C822-48C1-BFDE-08E9C920FC78}" type="presParOf" srcId="{280E3886-1030-4B5F-9FFE-018BAA02DCB5}" destId="{278FCEA1-10C7-4735-8F24-7C3A0360F092}" srcOrd="1" destOrd="0" presId="urn:microsoft.com/office/officeart/2005/8/layout/list1"/>
    <dgm:cxn modelId="{6B707A62-223E-4288-9C71-7157A341B71E}" type="presParOf" srcId="{486DDE9F-B5A7-4161-9600-6E9E5B72B630}" destId="{490DB647-95B7-41E3-9A92-A9306115BF7C}" srcOrd="9" destOrd="0" presId="urn:microsoft.com/office/officeart/2005/8/layout/list1"/>
    <dgm:cxn modelId="{4FBD8505-24A5-4C29-8B8E-6489DD403D45}" type="presParOf" srcId="{486DDE9F-B5A7-4161-9600-6E9E5B72B630}" destId="{75BAA829-E418-424C-82B3-2790BF8ED0B9}" srcOrd="10" destOrd="0" presId="urn:microsoft.com/office/officeart/2005/8/layout/list1"/>
    <dgm:cxn modelId="{49A7D0E1-A857-4127-AEE6-A9F95D9EE4FC}" type="presParOf" srcId="{486DDE9F-B5A7-4161-9600-6E9E5B72B630}" destId="{1D4F49FC-8BD2-4D77-9B11-3092C00D3257}" srcOrd="11" destOrd="0" presId="urn:microsoft.com/office/officeart/2005/8/layout/list1"/>
    <dgm:cxn modelId="{323583DE-D358-4144-945C-D81407DD1D2E}" type="presParOf" srcId="{486DDE9F-B5A7-4161-9600-6E9E5B72B630}" destId="{76566CC4-810F-4C89-9802-77A8B0275BB8}" srcOrd="12" destOrd="0" presId="urn:microsoft.com/office/officeart/2005/8/layout/list1"/>
    <dgm:cxn modelId="{6F4D13A6-1DE3-4043-9B38-8AE7CA32A47B}" type="presParOf" srcId="{76566CC4-810F-4C89-9802-77A8B0275BB8}" destId="{5DB0332A-558B-4385-AF7D-EFE9D20C739A}" srcOrd="0" destOrd="0" presId="urn:microsoft.com/office/officeart/2005/8/layout/list1"/>
    <dgm:cxn modelId="{3B373BD0-0A35-4901-87D9-D52F5A63A1C8}" type="presParOf" srcId="{76566CC4-810F-4C89-9802-77A8B0275BB8}" destId="{2022D842-8F30-4BCE-9A2C-F5A493F08150}" srcOrd="1" destOrd="0" presId="urn:microsoft.com/office/officeart/2005/8/layout/list1"/>
    <dgm:cxn modelId="{9B078B91-362D-4E35-AE7D-B5CD8ED3B58B}" type="presParOf" srcId="{486DDE9F-B5A7-4161-9600-6E9E5B72B630}" destId="{A38C3009-ABDF-4A92-A258-D63040ACF81B}" srcOrd="13" destOrd="0" presId="urn:microsoft.com/office/officeart/2005/8/layout/list1"/>
    <dgm:cxn modelId="{DD452216-D40B-439C-BE79-7740956EFE06}" type="presParOf" srcId="{486DDE9F-B5A7-4161-9600-6E9E5B72B630}" destId="{B2E73F16-6728-476E-A431-C7420F52191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1EAFB-59E3-4EAB-95EB-325A597B5581}">
      <dsp:nvSpPr>
        <dsp:cNvPr id="0" name=""/>
        <dsp:cNvSpPr/>
      </dsp:nvSpPr>
      <dsp:spPr>
        <a:xfrm>
          <a:off x="0" y="509359"/>
          <a:ext cx="6303729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67304-7C8C-4147-A415-2DA15DF3F077}">
      <dsp:nvSpPr>
        <dsp:cNvPr id="0" name=""/>
        <dsp:cNvSpPr/>
      </dsp:nvSpPr>
      <dsp:spPr>
        <a:xfrm>
          <a:off x="315186" y="51799"/>
          <a:ext cx="4412610" cy="915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3100" b="0" i="0" kern="1200"/>
            <a:t>1. Access the API</a:t>
          </a:r>
          <a:endParaRPr lang="en-US" sz="3100" b="0" kern="1200">
            <a:latin typeface="+mn-lt"/>
          </a:endParaRPr>
        </a:p>
      </dsp:txBody>
      <dsp:txXfrm>
        <a:off x="359858" y="96471"/>
        <a:ext cx="4323266" cy="825776"/>
      </dsp:txXfrm>
    </dsp:sp>
    <dsp:sp modelId="{DD2E58BF-B9DF-4B67-B77B-8A5EAE3742F9}">
      <dsp:nvSpPr>
        <dsp:cNvPr id="0" name=""/>
        <dsp:cNvSpPr/>
      </dsp:nvSpPr>
      <dsp:spPr>
        <a:xfrm>
          <a:off x="0" y="1915519"/>
          <a:ext cx="6303729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648525"/>
              <a:satOff val="4204"/>
              <a:lumOff val="-81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6BCEE-41C7-4FB5-952F-CBC537D5BE89}">
      <dsp:nvSpPr>
        <dsp:cNvPr id="0" name=""/>
        <dsp:cNvSpPr/>
      </dsp:nvSpPr>
      <dsp:spPr>
        <a:xfrm>
          <a:off x="315186" y="1457959"/>
          <a:ext cx="4412610" cy="915120"/>
        </a:xfrm>
        <a:prstGeom prst="roundRect">
          <a:avLst/>
        </a:prstGeom>
        <a:solidFill>
          <a:schemeClr val="accent5">
            <a:hueOff val="-4648525"/>
            <a:satOff val="4204"/>
            <a:lumOff val="-81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3100" b="0" i="0" kern="1200"/>
            <a:t>2. Identify the columns needed</a:t>
          </a:r>
          <a:endParaRPr lang="en-US" sz="3100" b="0" kern="1200">
            <a:latin typeface="+mn-lt"/>
          </a:endParaRPr>
        </a:p>
      </dsp:txBody>
      <dsp:txXfrm>
        <a:off x="359858" y="1502631"/>
        <a:ext cx="4323266" cy="825776"/>
      </dsp:txXfrm>
    </dsp:sp>
    <dsp:sp modelId="{75BAA829-E418-424C-82B3-2790BF8ED0B9}">
      <dsp:nvSpPr>
        <dsp:cNvPr id="0" name=""/>
        <dsp:cNvSpPr/>
      </dsp:nvSpPr>
      <dsp:spPr>
        <a:xfrm>
          <a:off x="0" y="3321679"/>
          <a:ext cx="6303729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297050"/>
              <a:satOff val="8408"/>
              <a:lumOff val="-162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FCEA1-10C7-4735-8F24-7C3A0360F092}">
      <dsp:nvSpPr>
        <dsp:cNvPr id="0" name=""/>
        <dsp:cNvSpPr/>
      </dsp:nvSpPr>
      <dsp:spPr>
        <a:xfrm>
          <a:off x="315186" y="2864119"/>
          <a:ext cx="4412610" cy="915120"/>
        </a:xfrm>
        <a:prstGeom prst="roundRect">
          <a:avLst/>
        </a:prstGeom>
        <a:solidFill>
          <a:schemeClr val="accent5">
            <a:hueOff val="-9297050"/>
            <a:satOff val="8408"/>
            <a:lumOff val="-162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3100" b="0" i="0" kern="1200"/>
            <a:t>3. Rename columns</a:t>
          </a:r>
          <a:endParaRPr lang="en-US" sz="3100" b="0" kern="1200">
            <a:latin typeface="+mn-lt"/>
          </a:endParaRPr>
        </a:p>
      </dsp:txBody>
      <dsp:txXfrm>
        <a:off x="359858" y="2908791"/>
        <a:ext cx="4323266" cy="825776"/>
      </dsp:txXfrm>
    </dsp:sp>
    <dsp:sp modelId="{B2E73F16-6728-476E-A431-C7420F52191D}">
      <dsp:nvSpPr>
        <dsp:cNvPr id="0" name=""/>
        <dsp:cNvSpPr/>
      </dsp:nvSpPr>
      <dsp:spPr>
        <a:xfrm>
          <a:off x="0" y="4727839"/>
          <a:ext cx="6303729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945574"/>
              <a:satOff val="12612"/>
              <a:lumOff val="-243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2D842-8F30-4BCE-9A2C-F5A493F08150}">
      <dsp:nvSpPr>
        <dsp:cNvPr id="0" name=""/>
        <dsp:cNvSpPr/>
      </dsp:nvSpPr>
      <dsp:spPr>
        <a:xfrm>
          <a:off x="315186" y="4270279"/>
          <a:ext cx="4412610" cy="915120"/>
        </a:xfrm>
        <a:prstGeom prst="roundRect">
          <a:avLst/>
        </a:prstGeom>
        <a:solidFill>
          <a:schemeClr val="accent5">
            <a:hueOff val="-13945574"/>
            <a:satOff val="12612"/>
            <a:lumOff val="-243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3100" b="0" i="0" kern="1200"/>
            <a:t>4. Created New Variables</a:t>
          </a:r>
          <a:endParaRPr lang="en-US" sz="3100" b="0" kern="1200">
            <a:latin typeface="+mn-lt"/>
          </a:endParaRPr>
        </a:p>
      </dsp:txBody>
      <dsp:txXfrm>
        <a:off x="359858" y="4314951"/>
        <a:ext cx="4323266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Faculty Tenure and salary needs to be studied further with a deeper analysis to establish a causal link. Our findings do indicate a positive correlation to some extent. </a:t>
            </a:r>
          </a:p>
          <a:p>
            <a:r>
              <a:rPr lang="en-US">
                <a:cs typeface="Calibri"/>
              </a:rPr>
              <a:t>Add slide on student mean earnings</a:t>
            </a:r>
          </a:p>
          <a:p>
            <a:r>
              <a:rPr lang="en-US">
                <a:cs typeface="Calibri"/>
              </a:rPr>
              <a:t>Since this is a social science the R-Squared value won't be too high (anything above 0.3 is considered good)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8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graph-gallery.com/sankey-diagram-with-python-and-plotly" TargetMode="External"/><Relationship Id="rId2" Type="http://schemas.openxmlformats.org/officeDocument/2006/relationships/hyperlink" Target="https://collegescorecard.ed.gov/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045" y="2743200"/>
            <a:ext cx="7447987" cy="2386584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College Scorecard Analysis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>
                <a:effectLst/>
                <a:latin typeface="arial"/>
                <a:cs typeface="arial"/>
              </a:rPr>
              <a:t>Vik, </a:t>
            </a:r>
            <a:r>
              <a:rPr lang="en-US">
                <a:latin typeface="arial"/>
                <a:cs typeface="arial"/>
              </a:rPr>
              <a:t>Joey</a:t>
            </a:r>
            <a:r>
              <a:rPr lang="en-US" b="0" i="0">
                <a:effectLst/>
                <a:latin typeface="arial"/>
                <a:cs typeface="arial"/>
              </a:rPr>
              <a:t>, Wei, Nein</a:t>
            </a:r>
          </a:p>
          <a:p>
            <a:r>
              <a:rPr lang="en-US">
                <a:solidFill>
                  <a:srgbClr val="FFFFFF"/>
                </a:solidFill>
              </a:rPr>
              <a:t>4/26/23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6A48-FCBB-45D8-196A-EA6C04D6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Feature Engineering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68B4F10-6F3D-C51F-BD3F-8B62D5D930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26" b="8999"/>
          <a:stretch/>
        </p:blipFill>
        <p:spPr>
          <a:xfrm>
            <a:off x="1154812" y="2872673"/>
            <a:ext cx="10197400" cy="87992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2737A4-CA35-2B94-39FF-05DDDFF4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A7C7A-3061-8D85-F344-4AE7A08C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797ED-64D4-B413-27DF-1BF6AD5ED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711EA843-BCF1-BC17-08D4-F3C8E0FA9E99}"/>
              </a:ext>
            </a:extLst>
          </p:cNvPr>
          <p:cNvSpPr txBox="1"/>
          <p:nvPr/>
        </p:nvSpPr>
        <p:spPr>
          <a:xfrm>
            <a:off x="1154812" y="1547110"/>
            <a:ext cx="10197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We performed necessary feature engineering by changing numbers in “School Ownership” from 1 to ”public” and combining 2 and 3 into “private”. </a:t>
            </a:r>
          </a:p>
        </p:txBody>
      </p:sp>
    </p:spTree>
    <p:extLst>
      <p:ext uri="{BB962C8B-B14F-4D97-AF65-F5344CB8AC3E}">
        <p14:creationId xmlns:p14="http://schemas.microsoft.com/office/powerpoint/2010/main" val="275288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Analysis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37018" y="6356350"/>
            <a:ext cx="42446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4504" y="6356350"/>
            <a:ext cx="16892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6E7D2-4324-30CC-A5BD-00C69BB3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076" y="1494841"/>
            <a:ext cx="6525322" cy="385974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b="1"/>
              <a:t>Gender Differences vs Earnings</a:t>
            </a:r>
          </a:p>
          <a:p>
            <a:pPr>
              <a:lnSpc>
                <a:spcPct val="200000"/>
              </a:lnSpc>
            </a:pPr>
            <a:r>
              <a:rPr lang="en-US" b="1"/>
              <a:t> Education Cost vs Earnings</a:t>
            </a:r>
          </a:p>
          <a:p>
            <a:pPr>
              <a:lnSpc>
                <a:spcPct val="200000"/>
              </a:lnSpc>
            </a:pPr>
            <a:r>
              <a:rPr lang="en-US" b="1"/>
              <a:t> Faculty Salary vs Retention/Earnings</a:t>
            </a:r>
          </a:p>
          <a:p>
            <a:pPr>
              <a:lnSpc>
                <a:spcPct val="200000"/>
              </a:lnSpc>
            </a:pPr>
            <a:r>
              <a:rPr lang="en-US" b="1"/>
              <a:t> State Wise Differences vs Earnings</a:t>
            </a:r>
          </a:p>
        </p:txBody>
      </p:sp>
    </p:spTree>
    <p:extLst>
      <p:ext uri="{BB962C8B-B14F-4D97-AF65-F5344CB8AC3E}">
        <p14:creationId xmlns:p14="http://schemas.microsoft.com/office/powerpoint/2010/main" val="3530683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7062139" cy="1325563"/>
          </a:xfrm>
        </p:spPr>
        <p:txBody>
          <a:bodyPr>
            <a:normAutofit/>
          </a:bodyPr>
          <a:lstStyle/>
          <a:p>
            <a:r>
              <a:rPr lang="en-US"/>
              <a:t>Research Question 1: Gender and </a:t>
            </a:r>
            <a:r>
              <a:rPr lang="en-US" dirty="0"/>
              <a:t>Student Earnings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B55F5DE-D801-496C-806A-73E6EF45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E3CF9-1478-150E-1F94-73320F4E8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819" y="1791826"/>
            <a:ext cx="9829800" cy="38597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How much are gender mean earnings affected by the University they attend?</a:t>
            </a:r>
          </a:p>
          <a:p>
            <a:endParaRPr lang="en-US"/>
          </a:p>
          <a:p>
            <a:r>
              <a:rPr lang="en-US"/>
              <a:t>What is the baseline for mean earnings ten years after a student attends a University? Does it differ by gender?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What aspect of a University most leads to students earning more money ten years after they attend?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6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Gender Differences</a:t>
            </a:r>
            <a:r>
              <a:rPr lang="en-US"/>
              <a:t> </a:t>
            </a:r>
            <a:endParaRPr lang="en-US" kern="1200">
              <a:latin typeface="+mj-lt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180A8-D544-CEB6-8876-0274CE5C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558489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We looked at the differences in mean earnings, between genders, 10 years after student's began their education at their respective Universities.</a:t>
            </a:r>
          </a:p>
          <a:p>
            <a:pPr marL="0"/>
            <a:endParaRPr lang="en-US"/>
          </a:p>
          <a:p>
            <a:r>
              <a:rPr lang="en-US"/>
              <a:t>The data we analyzed was for both public and private Universities, as we wanted our findings to be gender specific.</a:t>
            </a:r>
          </a:p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Block Arc 3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17062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7338" y="6356350"/>
            <a:ext cx="36693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40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6901B8A5-2695-9BA9-6955-1D86056EA3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1859" y="1990510"/>
            <a:ext cx="11293542" cy="4084243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11EB0-2837-1AA3-EB1F-C79BEBA4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9CF74-97F5-33A0-4027-45BA4DA6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DDB157-84C1-475F-F687-9C34E210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9A29B5-7CA2-A96A-BCF0-BFD1FC33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38" y="386547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/>
              <a:t>Code To Create Plot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2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C697-07AE-5452-86C6-43BB0DFF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38" y="386547"/>
            <a:ext cx="10515600" cy="1325563"/>
          </a:xfrm>
        </p:spPr>
        <p:txBody>
          <a:bodyPr>
            <a:noAutofit/>
          </a:bodyPr>
          <a:lstStyle/>
          <a:p>
            <a:br>
              <a:rPr lang="en-US" sz="3600"/>
            </a:br>
            <a:r>
              <a:rPr lang="en-US" sz="3600"/>
              <a:t>Gender Mean Earnings </a:t>
            </a:r>
            <a:r>
              <a:rPr lang="en-US" sz="3600" dirty="0"/>
              <a:t>vs</a:t>
            </a:r>
            <a:r>
              <a:rPr lang="en-US" sz="3600"/>
              <a:t>. University Enrollment Size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3E104-BFB9-668D-EB94-CB51D63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40920-1A5C-FBFF-B5EE-D2D11AEE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5DA75-6AFB-F1AD-D03C-C1C7DDD49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0B3FB13-ADCF-1516-D6B4-ECDEA50D0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162" y="1859310"/>
            <a:ext cx="6143754" cy="385974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4915D-E2CB-53B0-EA97-69799A7835F4}"/>
              </a:ext>
            </a:extLst>
          </p:cNvPr>
          <p:cNvSpPr txBox="1"/>
          <p:nvPr/>
        </p:nvSpPr>
        <p:spPr>
          <a:xfrm>
            <a:off x="7028155" y="2500543"/>
            <a:ext cx="403933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Students who earn the most attended smaller schools.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Males who attended smaller schools earned up to $225,000, while females who attended smaller schools only earned up to $145,000.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2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37018" y="6356350"/>
            <a:ext cx="42446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4504" y="6356350"/>
            <a:ext cx="16892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E2173BD-CAB8-661E-30C7-37754CA73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225" y="2029465"/>
            <a:ext cx="6240386" cy="3859742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36630E1-5B74-1738-0F0D-004B38808E69}"/>
              </a:ext>
            </a:extLst>
          </p:cNvPr>
          <p:cNvSpPr txBox="1">
            <a:spLocks/>
          </p:cNvSpPr>
          <p:nvPr/>
        </p:nvSpPr>
        <p:spPr>
          <a:xfrm>
            <a:off x="926977" y="4465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600"/>
            </a:br>
            <a:r>
              <a:rPr lang="en-US" sz="3600"/>
              <a:t>Gender Mean Earnings </a:t>
            </a:r>
            <a:r>
              <a:rPr lang="en-US" sz="3600" dirty="0"/>
              <a:t>vs</a:t>
            </a:r>
            <a:r>
              <a:rPr lang="en-US" sz="3600"/>
              <a:t>. University Average SAT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ED76A-2B4C-2ECE-DCFA-7AE71A66D320}"/>
              </a:ext>
            </a:extLst>
          </p:cNvPr>
          <p:cNvSpPr txBox="1"/>
          <p:nvPr/>
        </p:nvSpPr>
        <p:spPr>
          <a:xfrm>
            <a:off x="7028155" y="2500543"/>
            <a:ext cx="403933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Schools with a higher average SAT score had some students who ended up earning good pay, but it didn’t seem to be a heavy influencing factor.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Males who scored high on the SAT (1300+) earn up to $180,000, while females who scored high only earn up to $120,000.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4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37018" y="6356350"/>
            <a:ext cx="42446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4504" y="6356350"/>
            <a:ext cx="16892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1B98BD-F019-276C-7290-8AC28A568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995" y="2029019"/>
            <a:ext cx="5817582" cy="3859742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AF09B27-A15B-4E34-7B9F-D2980275C235}"/>
              </a:ext>
            </a:extLst>
          </p:cNvPr>
          <p:cNvSpPr txBox="1">
            <a:spLocks/>
          </p:cNvSpPr>
          <p:nvPr/>
        </p:nvSpPr>
        <p:spPr>
          <a:xfrm>
            <a:off x="926977" y="4465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600"/>
            </a:br>
            <a:r>
              <a:rPr lang="en-US" sz="3600"/>
              <a:t>Gender Mean Earnings </a:t>
            </a:r>
            <a:r>
              <a:rPr lang="en-US" sz="3600" dirty="0"/>
              <a:t>vs</a:t>
            </a:r>
            <a:r>
              <a:rPr lang="en-US" sz="3600"/>
              <a:t>. University Admission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30A3E4-5305-90CF-074D-D9118E69F38E}"/>
              </a:ext>
            </a:extLst>
          </p:cNvPr>
          <p:cNvSpPr txBox="1"/>
          <p:nvPr/>
        </p:nvSpPr>
        <p:spPr>
          <a:xfrm>
            <a:off x="7028155" y="2500543"/>
            <a:ext cx="403933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Schools with lower admission rates have students who end up earning more money.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Males who attended schools with less than a 20% admission rate earned up to $180,000, while females earned up to $120,000.</a:t>
            </a:r>
          </a:p>
        </p:txBody>
      </p:sp>
    </p:spTree>
    <p:extLst>
      <p:ext uri="{BB962C8B-B14F-4D97-AF65-F5344CB8AC3E}">
        <p14:creationId xmlns:p14="http://schemas.microsoft.com/office/powerpoint/2010/main" val="2032399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EB38-82B2-A103-F6DD-BEF1F119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600">
                <a:ea typeface="+mj-lt"/>
                <a:cs typeface="+mj-lt"/>
              </a:rPr>
            </a:br>
            <a:r>
              <a:rPr lang="en-US" sz="3600">
                <a:ea typeface="+mj-lt"/>
                <a:cs typeface="+mj-lt"/>
              </a:rPr>
              <a:t>Gender Mean Earnings </a:t>
            </a:r>
            <a:r>
              <a:rPr lang="en-US" sz="3600" dirty="0">
                <a:ea typeface="+mj-lt"/>
                <a:cs typeface="+mj-lt"/>
              </a:rPr>
              <a:t>vs</a:t>
            </a:r>
            <a:r>
              <a:rPr lang="en-US" sz="3600">
                <a:ea typeface="+mj-lt"/>
                <a:cs typeface="+mj-lt"/>
              </a:rPr>
              <a:t>. University Four Year Retention Rate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42DAF-0EF1-7CE5-5394-496023ED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73C91-2241-3AF3-F5DE-3411CFAA5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51828-536A-198E-31D9-43B5017D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84AB4DB-1366-D886-ECB7-65F2291A2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747" y="1841215"/>
            <a:ext cx="6317204" cy="385974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B1EA2C-0F2D-9BDA-9DB7-6BA245B7912C}"/>
              </a:ext>
            </a:extLst>
          </p:cNvPr>
          <p:cNvSpPr txBox="1"/>
          <p:nvPr/>
        </p:nvSpPr>
        <p:spPr>
          <a:xfrm>
            <a:off x="7383262" y="1893902"/>
            <a:ext cx="403933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Schools with lower rates have students who end up not earning good pay – schools a retention rate below 40% seem to have a maximum earning of $80,000 for their students.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Males who attended schools with close to a 100% retention rate earn up to $180,000, while females earn up to $120,000.</a:t>
            </a:r>
          </a:p>
        </p:txBody>
      </p:sp>
    </p:spTree>
    <p:extLst>
      <p:ext uri="{BB962C8B-B14F-4D97-AF65-F5344CB8AC3E}">
        <p14:creationId xmlns:p14="http://schemas.microsoft.com/office/powerpoint/2010/main" val="1261679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7" y="365125"/>
            <a:ext cx="11203027" cy="1325563"/>
          </a:xfrm>
        </p:spPr>
        <p:txBody>
          <a:bodyPr/>
          <a:lstStyle/>
          <a:p>
            <a:r>
              <a:rPr lang="en-US" dirty="0"/>
              <a:t>Research Question 2:</a:t>
            </a:r>
            <a:r>
              <a:rPr lang="zh-TW" altLang="en-US" dirty="0"/>
              <a:t> </a:t>
            </a:r>
            <a:r>
              <a:rPr lang="en-US" altLang="zh-TW" dirty="0"/>
              <a:t>Education Cost and Return </a:t>
            </a:r>
            <a:r>
              <a:rPr lang="en-US" dirty="0"/>
              <a:t> 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B55F5DE-D801-496C-806A-73E6EF45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8AF6A8-4FCF-D9B1-A411-833AD2501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819" y="1791826"/>
            <a:ext cx="9829800" cy="38597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Will a private university student have a better financial status than a public university Student?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Does education cost play a role in students' future earnings?</a:t>
            </a:r>
          </a:p>
        </p:txBody>
      </p:sp>
    </p:spTree>
    <p:extLst>
      <p:ext uri="{BB962C8B-B14F-4D97-AF65-F5344CB8AC3E}">
        <p14:creationId xmlns:p14="http://schemas.microsoft.com/office/powerpoint/2010/main" val="387862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302" y="1536192"/>
            <a:ext cx="6039209" cy="39319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 Description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Processing and Cleaning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Exploratory Analysis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Regression and Predictive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Findings &amp; 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 and Private University Student’s Financial Status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內容版面配置區 4">
            <a:extLst>
              <a:ext uri="{FF2B5EF4-FFF2-40B4-BE49-F238E27FC236}">
                <a16:creationId xmlns:a16="http://schemas.microsoft.com/office/drawing/2014/main" id="{7783D6FE-CA23-AFE6-1714-87C4F27A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" y="1716087"/>
            <a:ext cx="7050255" cy="46148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790ADEB-4B1E-879B-D752-71990759F717}"/>
              </a:ext>
            </a:extLst>
          </p:cNvPr>
          <p:cNvSpPr txBox="1"/>
          <p:nvPr/>
        </p:nvSpPr>
        <p:spPr>
          <a:xfrm>
            <a:off x="6952960" y="4219560"/>
            <a:ext cx="466460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zh-TW"/>
              <a:t>This plot shows that the Private school students not only pay more than public school students; Most of the private </a:t>
            </a:r>
            <a:r>
              <a:rPr kumimoji="1" lang="en-US" altLang="zh-TW" dirty="0"/>
              <a:t>students </a:t>
            </a:r>
            <a:r>
              <a:rPr kumimoji="1" lang="en-US" altLang="zh-TW"/>
              <a:t>get student </a:t>
            </a:r>
            <a:r>
              <a:rPr kumimoji="1" lang="en-US" altLang="zh-TW" dirty="0"/>
              <a:t>loans </a:t>
            </a:r>
            <a:r>
              <a:rPr kumimoji="1" lang="en-US" altLang="zh-TW"/>
              <a:t>to pay for their tuition </a:t>
            </a:r>
            <a:r>
              <a:rPr kumimoji="1" lang="en-US" altLang="zh-TW" dirty="0"/>
              <a:t>fees</a:t>
            </a:r>
            <a:r>
              <a:rPr kumimoji="1" lang="en-US" altLang="zh-TW"/>
              <a:t>. </a:t>
            </a:r>
            <a:endParaRPr kumimoji="1"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E724FF9-06B4-C141-C0B5-44FFC735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50" y="1194928"/>
            <a:ext cx="5485385" cy="22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Education Cost vs</a:t>
            </a:r>
            <a:r>
              <a:rPr lang="en-US" dirty="0"/>
              <a:t>.</a:t>
            </a:r>
            <a:r>
              <a:rPr lang="en-US"/>
              <a:t> Earnings </a:t>
            </a:r>
            <a:r>
              <a:rPr lang="en-US" dirty="0"/>
              <a:t>after Graduation</a:t>
            </a:r>
            <a:endParaRPr lang="en-US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內容版面配置區 3" descr="一張含有 圖表 的圖片&#10;&#10;自動產生的描述">
            <a:extLst>
              <a:ext uri="{FF2B5EF4-FFF2-40B4-BE49-F238E27FC236}">
                <a16:creationId xmlns:a16="http://schemas.microsoft.com/office/drawing/2014/main" id="{D95355D6-D900-DDA8-E162-CD9CE2C6FC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32" y="1690688"/>
            <a:ext cx="8084344" cy="4085173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C4D5458-9D7D-84B0-2999-48A4C3C50E9A}"/>
              </a:ext>
            </a:extLst>
          </p:cNvPr>
          <p:cNvSpPr txBox="1"/>
          <p:nvPr/>
        </p:nvSpPr>
        <p:spPr>
          <a:xfrm>
            <a:off x="8864913" y="1852588"/>
            <a:ext cx="293545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zh-TW"/>
              <a:t>The plot shows the distributions are almost the same between 6 years and 10 years</a:t>
            </a:r>
            <a:r>
              <a:rPr kumimoji="1" lang="en-US" altLang="zh-TW" dirty="0"/>
              <a:t>'</a:t>
            </a:r>
            <a:r>
              <a:rPr kumimoji="1" lang="en-US" altLang="zh-TW"/>
              <a:t> salary </a:t>
            </a:r>
            <a:r>
              <a:rPr kumimoji="1" lang="en-US" altLang="zh-TW" dirty="0"/>
              <a:t>compared </a:t>
            </a:r>
            <a:r>
              <a:rPr kumimoji="1" lang="en-US" altLang="zh-TW"/>
              <a:t>to the attendance cost.</a:t>
            </a:r>
            <a:endParaRPr lang="en-US" altLang="zh-TW"/>
          </a:p>
          <a:p>
            <a:endParaRPr kumimoji="1" lang="en-US" altLang="zh-TW"/>
          </a:p>
          <a:p>
            <a:r>
              <a:rPr kumimoji="1" lang="en-US" altLang="zh-TW"/>
              <a:t>So</a:t>
            </a:r>
            <a:r>
              <a:rPr kumimoji="1" lang="en-US" altLang="zh-TW" dirty="0"/>
              <a:t>, lets</a:t>
            </a:r>
            <a:r>
              <a:rPr kumimoji="1" lang="en-US" altLang="zh-TW"/>
              <a:t> dive deeper </a:t>
            </a:r>
            <a:r>
              <a:rPr kumimoji="1" lang="en-US" altLang="zh-TW" dirty="0"/>
              <a:t>to </a:t>
            </a:r>
            <a:r>
              <a:rPr kumimoji="1" lang="en-US" altLang="zh-TW"/>
              <a:t>see if the same group of students grow their salary depending on the attendance cost 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圖表 的圖片&#10;&#10;自動產生的描述">
            <a:extLst>
              <a:ext uri="{FF2B5EF4-FFF2-40B4-BE49-F238E27FC236}">
                <a16:creationId xmlns:a16="http://schemas.microsoft.com/office/drawing/2014/main" id="{2DF2A3B2-DBCC-C936-227A-E006B5919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32" y="1305341"/>
            <a:ext cx="6363627" cy="4247317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0BBF50F-1256-638A-F95C-DD6FAA42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DC0E102-E995-0864-C913-6388A205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4DE78-5928-379B-B274-041EE88A1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F03CD3-962A-8CB0-2590-31787DC45175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Education Cost vs</a:t>
            </a:r>
            <a:r>
              <a:rPr lang="en-US" dirty="0"/>
              <a:t>.</a:t>
            </a:r>
            <a:r>
              <a:rPr lang="en-US"/>
              <a:t> Earnings </a:t>
            </a:r>
            <a:r>
              <a:rPr lang="en-US" dirty="0"/>
              <a:t>after Graduation</a:t>
            </a:r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D5453A-0917-BA18-AD41-62ED839D83C5}"/>
              </a:ext>
            </a:extLst>
          </p:cNvPr>
          <p:cNvSpPr txBox="1"/>
          <p:nvPr/>
        </p:nvSpPr>
        <p:spPr>
          <a:xfrm>
            <a:off x="6449534" y="1772531"/>
            <a:ext cx="5283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The plot compare the salary change between 6 years and 10 years after graduate (x-variable is 10 y salary – 6 y salary) and the relation with the academic cost.</a:t>
            </a:r>
          </a:p>
          <a:p>
            <a:endParaRPr kumimoji="1" lang="en-US" altLang="zh-TW"/>
          </a:p>
          <a:p>
            <a:r>
              <a:rPr kumimoji="1" lang="en-US" altLang="zh-TW"/>
              <a:t>From the plot we can see that: expect those student pay more than 70,000 per year, no matter how high the attendance cost the student spent in university, the earing change was basically not much different.</a:t>
            </a:r>
          </a:p>
          <a:p>
            <a:endParaRPr kumimoji="1" lang="en-US" altLang="zh-TW"/>
          </a:p>
          <a:p>
            <a:r>
              <a:rPr kumimoji="1" lang="en-US" altLang="zh-TW"/>
              <a:t>The conclusion is: unless you attended the highest cost</a:t>
            </a:r>
            <a:r>
              <a:rPr kumimoji="1" lang="zh-TW" altLang="en-US"/>
              <a:t> </a:t>
            </a:r>
            <a:r>
              <a:rPr kumimoji="1" lang="en-US" altLang="zh-TW"/>
              <a:t>super college, the expecting salary change in 5 years will almost the same.</a:t>
            </a:r>
          </a:p>
          <a:p>
            <a:endParaRPr kumimoji="1" lang="zh-TW" altLang="en-US"/>
          </a:p>
        </p:txBody>
      </p:sp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89FD9617-BE4F-EA8A-3297-FF3E13E2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433" y="1436029"/>
            <a:ext cx="6029175" cy="15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82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4306"/>
            <a:ext cx="10763479" cy="1325563"/>
          </a:xfrm>
        </p:spPr>
        <p:txBody>
          <a:bodyPr/>
          <a:lstStyle/>
          <a:p>
            <a:r>
              <a:rPr lang="en-US" dirty="0"/>
              <a:t>Will those who pay the most (75%) earn most?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內容版面配置區 6" descr="一張含有 圖表 的圖片&#10;&#10;自動產生的描述">
            <a:extLst>
              <a:ext uri="{FF2B5EF4-FFF2-40B4-BE49-F238E27FC236}">
                <a16:creationId xmlns:a16="http://schemas.microsoft.com/office/drawing/2014/main" id="{21B8B36A-6CD8-CAB4-3881-2D56921E9F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9194" y="1366573"/>
            <a:ext cx="10193611" cy="4807214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97D222F-B9CE-7992-5011-5C08C4BD16A1}"/>
              </a:ext>
            </a:extLst>
          </p:cNvPr>
          <p:cNvSpPr txBox="1"/>
          <p:nvPr/>
        </p:nvSpPr>
        <p:spPr>
          <a:xfrm>
            <a:off x="1234417" y="5061584"/>
            <a:ext cx="528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The plot compare the salary change between 6 years and 10 years after graduate and the relation with the attendance cost.</a:t>
            </a:r>
          </a:p>
          <a:p>
            <a:r>
              <a:rPr kumimoji="1" lang="en-US" altLang="zh-TW" b="1">
                <a:solidFill>
                  <a:srgbClr val="FF0000"/>
                </a:solidFill>
              </a:rPr>
              <a:t>Q4 means the 75% of attendance cost</a:t>
            </a:r>
          </a:p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6508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7FA727-7C5B-C83B-4089-11975D193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05C87A7-DB8F-803E-7B8E-B41ACD55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B09F46-D3B4-3AC5-0BD6-14B1D13B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圖片 9" descr="一張含有 圖表 的圖片&#10;&#10;自動產生的描述">
            <a:extLst>
              <a:ext uri="{FF2B5EF4-FFF2-40B4-BE49-F238E27FC236}">
                <a16:creationId xmlns:a16="http://schemas.microsoft.com/office/drawing/2014/main" id="{A4CDDC46-BB21-8535-1FED-99E5A7AC0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831"/>
            <a:ext cx="12224542" cy="568483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FE69D0-2979-3097-9145-91E9A20903F5}"/>
              </a:ext>
            </a:extLst>
          </p:cNvPr>
          <p:cNvSpPr txBox="1"/>
          <p:nvPr/>
        </p:nvSpPr>
        <p:spPr>
          <a:xfrm>
            <a:off x="812800" y="4709160"/>
            <a:ext cx="528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Those who pay the most expensive (Q4)</a:t>
            </a:r>
          </a:p>
          <a:p>
            <a:r>
              <a:rPr kumimoji="1" lang="en-US" altLang="zh-TW"/>
              <a:t>7.29K remain 50% in the leading place when </a:t>
            </a:r>
          </a:p>
          <a:p>
            <a:r>
              <a:rPr kumimoji="1" lang="en-US" altLang="zh-TW"/>
              <a:t>6 years after entry </a:t>
            </a:r>
            <a:endParaRPr kumimoji="1" lang="zh-TW" altLang="en-US"/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BE06342C-A5EE-1F8B-6547-D8F1B3B89D88}"/>
              </a:ext>
            </a:extLst>
          </p:cNvPr>
          <p:cNvSpPr/>
          <p:nvPr/>
        </p:nvSpPr>
        <p:spPr>
          <a:xfrm rot="19119667" flipV="1">
            <a:off x="3486051" y="3590773"/>
            <a:ext cx="2747576" cy="241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442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576F5DF-56EC-A582-3969-EF5D9B6E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BC631D9-84E1-C67C-C263-3B4AA846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B6F3AF-751F-E3E0-E926-636DB288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D1D3F8-08D1-BFAE-E7D8-794F6ED1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2" y="391885"/>
            <a:ext cx="12121555" cy="580647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5D84593-5FED-8958-E6E3-736E1BED7CC4}"/>
              </a:ext>
            </a:extLst>
          </p:cNvPr>
          <p:cNvSpPr txBox="1"/>
          <p:nvPr/>
        </p:nvSpPr>
        <p:spPr>
          <a:xfrm>
            <a:off x="660400" y="4886424"/>
            <a:ext cx="528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Those who pay the most expensive (Q4)</a:t>
            </a:r>
          </a:p>
          <a:p>
            <a:r>
              <a:rPr kumimoji="1" lang="en-US" altLang="zh-TW"/>
              <a:t>7.29K remain 11% in the leading place when </a:t>
            </a:r>
          </a:p>
          <a:p>
            <a:r>
              <a:rPr kumimoji="1" lang="en-US" altLang="zh-TW"/>
              <a:t>10 years after entry 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106A288A-A9C2-D5FD-FBCD-4FC82DCFC05F}"/>
              </a:ext>
            </a:extLst>
          </p:cNvPr>
          <p:cNvSpPr/>
          <p:nvPr/>
        </p:nvSpPr>
        <p:spPr>
          <a:xfrm rot="20629335" flipV="1">
            <a:off x="3207996" y="4251402"/>
            <a:ext cx="3245745" cy="265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9850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2B5F006-6EA6-4ABF-6BFE-06161609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0AFB50F-96F5-321E-EFE0-720ECDA8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E9FD09-7143-F79E-80FA-C9DAC6EE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922C5C3-9278-72D8-F5FE-A915B7271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4" t="21770" r="10784" b="1177"/>
          <a:stretch/>
        </p:blipFill>
        <p:spPr>
          <a:xfrm>
            <a:off x="1627352" y="510842"/>
            <a:ext cx="8937295" cy="621063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B112957-FEEA-AB58-DF5A-F902B8B40E6E}"/>
              </a:ext>
            </a:extLst>
          </p:cNvPr>
          <p:cNvSpPr txBox="1"/>
          <p:nvPr/>
        </p:nvSpPr>
        <p:spPr>
          <a:xfrm>
            <a:off x="6553178" y="99467"/>
            <a:ext cx="5790688" cy="369332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zh-TW"/>
              <a:t>We </a:t>
            </a:r>
            <a:r>
              <a:rPr kumimoji="1" lang="en-US" altLang="zh-TW" dirty="0"/>
              <a:t>used </a:t>
            </a:r>
            <a:r>
              <a:rPr kumimoji="1" lang="en-US" altLang="zh-TW"/>
              <a:t>the </a:t>
            </a:r>
            <a:r>
              <a:rPr kumimoji="1" lang="en-US" altLang="zh-TW" err="1"/>
              <a:t>plotly</a:t>
            </a:r>
            <a:r>
              <a:rPr kumimoji="1" lang="en-US" altLang="zh-TW"/>
              <a:t> package to plot the interactive fig 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1178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11AE-E7E2-6F97-66A4-ED88EFA7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Question 3: Faculty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E90D-135B-ECA2-271A-12B2DAEF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Does faculty salary have any effect on student completion?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Does faculty salary/tenure have any effect on student earnings in the immediate future?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B5A87-5927-7F25-4148-4364E2CF9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7E9A8-A060-3C01-F176-17C439AF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68D1-E2FE-A98C-9568-4E3162B2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54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26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28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30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FA4CAF9-6487-589E-8899-FB609973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058" y="2601198"/>
            <a:ext cx="5580942" cy="4339181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44" name="Oval 3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Arc 34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Faculty Salary</a:t>
            </a:r>
          </a:p>
        </p:txBody>
      </p:sp>
      <p:sp>
        <p:nvSpPr>
          <p:cNvPr id="46" name="Content Placeholder 23">
            <a:extLst>
              <a:ext uri="{FF2B5EF4-FFF2-40B4-BE49-F238E27FC236}">
                <a16:creationId xmlns:a16="http://schemas.microsoft.com/office/drawing/2014/main" id="{E3F1005F-4817-8E29-4252-A80343949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Seem to have a direct positive relationship up to a faculty salary of up to $15,000 per month</a:t>
            </a:r>
          </a:p>
          <a:p>
            <a:endParaRPr lang="en-US"/>
          </a:p>
          <a:p>
            <a:r>
              <a:rPr lang="en-US"/>
              <a:t>The 4-year universities with the lowest student completion rates paid their faculty the lowest amount per month</a:t>
            </a:r>
          </a:p>
          <a:p>
            <a:endParaRPr lang="en-US"/>
          </a:p>
          <a:p>
            <a:r>
              <a:rPr lang="en-US"/>
              <a:t>The average salary per month for faculty falls below $10,000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04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8106" y="6356350"/>
            <a:ext cx="2973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b="0" i="0" u="none" strike="noStrike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4411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304037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Faculty Salary cont.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22787CA-6F63-F377-E0EE-FE5169F7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9" y="1550565"/>
            <a:ext cx="6468289" cy="4671583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C225200-F5EC-5160-7AC7-66B0811A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/>
              <a:t>Student earnings 6 years after and 10 years after have a direct positive relationship with faculty salary</a:t>
            </a:r>
          </a:p>
          <a:p>
            <a:endParaRPr lang="en-US" sz="2400"/>
          </a:p>
          <a:p>
            <a:r>
              <a:rPr lang="en-US" sz="2400"/>
              <a:t>The highest earning students have gone to universities with faculty that were paid the most across the nation</a:t>
            </a:r>
          </a:p>
          <a:p>
            <a:endParaRPr lang="en-US" sz="2400"/>
          </a:p>
          <a:p>
            <a:r>
              <a:rPr lang="en-US" sz="2400"/>
              <a:t>The salary after 10 years is affected to a greater extent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7484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224" y="1802163"/>
            <a:ext cx="5559552" cy="251460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Dataset Description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03E4-1669-B904-F776-1F3D3E56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Snippet of Codes</a:t>
            </a:r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EDF6898-7EA8-3D9E-CDE8-460E13A77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00" y="2016169"/>
            <a:ext cx="11390085" cy="32867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6DC9-5875-6BF4-8844-F9B68C3D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8B9E-16C4-BAF2-5614-1C494DB4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54FC3-47F5-8E2B-2CBE-71FEF914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05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27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17891482-C38A-4F0C-8183-0121632F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653" y="486184"/>
            <a:ext cx="611840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Multivariate Linear Regression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5A86027-3A2E-F2F8-7CF4-FF9AEEB68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8510" y="1934589"/>
            <a:ext cx="5428485" cy="43616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/>
              <a:t>150% Completion Rate at 4Yr ~ Faculty Salary + Full-Time Faculty Rate</a:t>
            </a:r>
          </a:p>
          <a:p>
            <a:endParaRPr lang="en-US" sz="2000"/>
          </a:p>
          <a:p>
            <a:r>
              <a:rPr lang="en-US" sz="2000"/>
              <a:t>Can't establish causal link since R-squared value is 0.279 (&lt;0.7 --&gt; Weak) </a:t>
            </a:r>
          </a:p>
          <a:p>
            <a:endParaRPr lang="en-US" sz="2000"/>
          </a:p>
          <a:p>
            <a:r>
              <a:rPr lang="en-US" sz="2000"/>
              <a:t>However, the p-values are lower than an alpha value of 0.05; the input variables are statistically significant</a:t>
            </a:r>
          </a:p>
          <a:p>
            <a:endParaRPr lang="en-US" sz="2000"/>
          </a:p>
          <a:p>
            <a:r>
              <a:rPr lang="en-US" sz="2000"/>
              <a:t>Needs more input variables to improve the R-squared value and to explain the variability</a:t>
            </a:r>
          </a:p>
          <a:p>
            <a:endParaRPr lang="en-US" sz="2400"/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E349308-C3A3-0B54-3B23-94EDF6054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82" y="3579585"/>
            <a:ext cx="4050804" cy="332104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5" name="Picture 8" descr="Table&#10;&#10;Description automatically generated">
            <a:extLst>
              <a:ext uri="{FF2B5EF4-FFF2-40B4-BE49-F238E27FC236}">
                <a16:creationId xmlns:a16="http://schemas.microsoft.com/office/drawing/2014/main" id="{3A524FA3-5258-28F0-7747-493567C11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52" y="290943"/>
            <a:ext cx="6580444" cy="35609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9" name="Arc 33">
            <a:extLst>
              <a:ext uri="{FF2B5EF4-FFF2-40B4-BE49-F238E27FC236}">
                <a16:creationId xmlns:a16="http://schemas.microsoft.com/office/drawing/2014/main" id="{DA4B6E73-2318-4814-8EB1-306D53723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64111">
            <a:off x="-991925" y="5644752"/>
            <a:ext cx="2987899" cy="2987899"/>
          </a:xfrm>
          <a:prstGeom prst="arc">
            <a:avLst>
              <a:gd name="adj1" fmla="val 16200000"/>
              <a:gd name="adj2" fmla="val 21581479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4528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83A5-4165-CA77-E17C-5E70885A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Snippet of Codes</a:t>
            </a:r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A201A5-887F-6D34-014E-B1EF2BCF7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572" y="1790144"/>
            <a:ext cx="9857142" cy="407745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ED4D0-D882-1C46-C410-8955E736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3A42A-77D0-1E3E-9CBB-E3705A92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53AA0-43CC-1E15-E031-0795BDC6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27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40DA-61C6-6061-348B-04566471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E56CD9D-7E5E-7732-BDF3-EE7579603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496" y="201417"/>
            <a:ext cx="7351559" cy="38597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1932D-6C38-0F7F-B4ED-DEA12308F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3C52B-BC56-3EE9-CC64-34D5BA96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4C92F-6E22-AD43-F5F5-0513E03E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756463A-60CD-CA32-1B7E-C496027BD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67" y="4224867"/>
            <a:ext cx="5984723" cy="14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86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0E38C-ECFA-E023-E135-1FF845E4C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3700"/>
              <a:t>Multivariate Linear Regression cont.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B6F6CAF2-5BBB-CD9C-4FBE-B648EB7D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7" y="1571542"/>
            <a:ext cx="7278671" cy="3714916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498195-8129-9D7B-DA1F-7808C422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963" y="1917219"/>
            <a:ext cx="4683960" cy="43026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Mean Student Earnings (6 </a:t>
            </a:r>
            <a:r>
              <a:rPr lang="en-US" sz="2400" dirty="0" err="1">
                <a:ea typeface="+mn-lt"/>
                <a:cs typeface="+mn-lt"/>
              </a:rPr>
              <a:t>Yrs</a:t>
            </a:r>
            <a:r>
              <a:rPr lang="en-US" sz="2400" dirty="0">
                <a:ea typeface="+mn-lt"/>
                <a:cs typeface="+mn-lt"/>
              </a:rPr>
              <a:t> after Entry) ~ Faculty Salary + Full-Time Faculty Rate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R-Squared value: </a:t>
            </a:r>
            <a:r>
              <a:rPr lang="en-US" sz="2400" b="1" dirty="0"/>
              <a:t>0.433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P-value: Full-time Faculty Rate's is </a:t>
            </a:r>
            <a:r>
              <a:rPr lang="en-US" sz="2400" b="1" dirty="0"/>
              <a:t>0.051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9C133-BA2B-AD7E-FE78-2A4F55D8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4015D-9DBF-C6C5-0C36-16AFD828F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088DD-A7FC-8444-23B9-68D8634F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96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3B5D1-FE21-3B67-9D29-6A86DE13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sz="3700">
                <a:latin typeface="TW Cen MT"/>
              </a:rPr>
              <a:t>Multivariate Linear Regression cont.</a:t>
            </a:r>
          </a:p>
        </p:txBody>
      </p:sp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E2CE1528-283D-C0F1-9A5E-9E75CBC6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" y="1826563"/>
            <a:ext cx="6710194" cy="3684651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5273E20-C11B-3DA4-AC22-F94AE38F2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venir Next LT Pro"/>
                <a:cs typeface="Arial"/>
              </a:rPr>
              <a:t>Mean Student Earnings (10 </a:t>
            </a:r>
            <a:r>
              <a:rPr lang="en-US" sz="2400" dirty="0" err="1">
                <a:latin typeface="Avenir Next LT Pro"/>
                <a:cs typeface="Arial"/>
              </a:rPr>
              <a:t>Yrs</a:t>
            </a:r>
            <a:r>
              <a:rPr lang="en-US" sz="2400" dirty="0">
                <a:latin typeface="Avenir Next LT Pro"/>
                <a:cs typeface="Arial"/>
              </a:rPr>
              <a:t> after Entry) ~ Faculty Salary + Full-Time Faculty Rate</a:t>
            </a:r>
          </a:p>
          <a:p>
            <a:endParaRPr lang="en-US" sz="2400" dirty="0">
              <a:latin typeface="Avenir Next LT Pro"/>
              <a:cs typeface="Arial"/>
            </a:endParaRPr>
          </a:p>
          <a:p>
            <a:r>
              <a:rPr lang="en-US" sz="2400" dirty="0">
                <a:latin typeface="Avenir Next LT Pro"/>
                <a:cs typeface="Arial"/>
              </a:rPr>
              <a:t>R-Squared value: </a:t>
            </a:r>
            <a:r>
              <a:rPr lang="en-US" sz="2400" b="1" dirty="0">
                <a:latin typeface="Avenir Next LT Pro"/>
                <a:cs typeface="Arial"/>
              </a:rPr>
              <a:t>0.576</a:t>
            </a:r>
          </a:p>
          <a:p>
            <a:endParaRPr lang="en-US" sz="2400" dirty="0">
              <a:latin typeface="Avenir Next LT Pro"/>
              <a:cs typeface="Arial"/>
            </a:endParaRPr>
          </a:p>
          <a:p>
            <a:r>
              <a:rPr lang="en-US" sz="2400" dirty="0">
                <a:latin typeface="Avenir Next LT Pro"/>
                <a:cs typeface="Arial"/>
              </a:rPr>
              <a:t>P-value: Full-time Faculty Rate's is </a:t>
            </a:r>
            <a:r>
              <a:rPr lang="en-US" sz="2400" b="1" dirty="0">
                <a:latin typeface="Avenir Next LT Pro"/>
                <a:cs typeface="Arial"/>
              </a:rPr>
              <a:t>0.767</a:t>
            </a:r>
            <a:r>
              <a:rPr lang="en-US" sz="2400" dirty="0">
                <a:latin typeface="Avenir Next LT Pro"/>
                <a:cs typeface="Arial"/>
              </a:rPr>
              <a:t>; this variable's effect on Mean Student Earnings after 10 years is insignificant</a:t>
            </a:r>
          </a:p>
          <a:p>
            <a:endParaRPr lang="en-US" sz="2400" dirty="0">
              <a:latin typeface="Avenir Next LT Pro"/>
              <a:cs typeface="Arial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BB75E-C7FD-31E9-E218-4900A96C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348D3-E7EF-487B-A053-3AA531401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C5A2-10E1-2F26-1676-1937B93D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615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1876-DFB2-F794-D295-974A407E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Research Question 4：Regional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A8D16-E1D9-4CD1-531D-D301F6A32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 educational resources differ across the states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Do the performances of students after graduation differ across states?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What are some valid factors for predicting mean earnings after graduation?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0A778-F9C1-8703-A049-2A039150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BCE03-38C2-1D72-1254-5E35486D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FB127-4A6F-7BF5-C260-3C2A8CEE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27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2C34-213D-290A-1BDE-2F817882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Generation Process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83AD5-8311-8782-CEAA-A9F4CB0B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F3F7DD-FB73-69D9-FE72-3AACF73D9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655B3-3F8C-627A-7310-57EF2E85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8A1C95E9-574E-D80F-CE79-3ED4F39115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47" r="1"/>
          <a:stretch/>
        </p:blipFill>
        <p:spPr>
          <a:xfrm>
            <a:off x="1180730" y="2002690"/>
            <a:ext cx="10017679" cy="894154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CEB1E9-102D-E8DF-3268-A0D12B0D95A2}"/>
              </a:ext>
            </a:extLst>
          </p:cNvPr>
          <p:cNvSpPr txBox="1"/>
          <p:nvPr/>
        </p:nvSpPr>
        <p:spPr>
          <a:xfrm>
            <a:off x="1183688" y="1450019"/>
            <a:ext cx="59924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Group data by states</a:t>
            </a:r>
          </a:p>
        </p:txBody>
      </p:sp>
      <p:pic>
        <p:nvPicPr>
          <p:cNvPr id="15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DEDEBC-6806-FC8E-C95B-137E8D27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730" y="3099121"/>
            <a:ext cx="7048870" cy="30123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86BCF-5AA9-B910-AB9F-CD623693EA91}"/>
              </a:ext>
            </a:extLst>
          </p:cNvPr>
          <p:cNvSpPr txBox="1"/>
          <p:nvPr/>
        </p:nvSpPr>
        <p:spPr>
          <a:xfrm>
            <a:off x="8522562" y="3255146"/>
            <a:ext cx="334392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2. Used the folium package</a:t>
            </a:r>
          </a:p>
          <a:p>
            <a:endParaRPr lang="en-US" dirty="0"/>
          </a:p>
          <a:p>
            <a:r>
              <a:rPr lang="en-US" dirty="0"/>
              <a:t>3. Define the color scale: setting the min and the max</a:t>
            </a:r>
          </a:p>
          <a:p>
            <a:endParaRPr lang="en-US" dirty="0"/>
          </a:p>
          <a:p>
            <a:r>
              <a:rPr lang="en-US" dirty="0"/>
              <a:t>4. Create the map by defining the location</a:t>
            </a:r>
          </a:p>
          <a:p>
            <a:endParaRPr lang="en-US" dirty="0"/>
          </a:p>
          <a:p>
            <a:r>
              <a:rPr lang="en-US" dirty="0"/>
              <a:t>5. Add the choropleth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0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8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30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32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6E9487B-A2AB-4661-A526-217A21D8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53" y="1805056"/>
            <a:ext cx="6669895" cy="423538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8" name="Arc 34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State-wise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dirty="0"/>
              <a:t>Data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0" name="Content Placeholder 23">
            <a:extLst>
              <a:ext uri="{FF2B5EF4-FFF2-40B4-BE49-F238E27FC236}">
                <a16:creationId xmlns:a16="http://schemas.microsoft.com/office/drawing/2014/main" id="{0B948421-A3F2-E808-5A9B-424B7F5AC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27501" y="802560"/>
            <a:ext cx="4114801" cy="483624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sz="2600" b="1" dirty="0"/>
              <a:t>Enrollment Size State-wise</a:t>
            </a:r>
          </a:p>
          <a:p>
            <a:pPr marL="0" indent="0" algn="l">
              <a:buNone/>
            </a:pPr>
            <a:endParaRPr lang="en-US" sz="2600" dirty="0"/>
          </a:p>
          <a:p>
            <a:pPr algn="l"/>
            <a:r>
              <a:rPr lang="en-US" sz="2600" dirty="0"/>
              <a:t>The top three states with the most enrollment size are California, New York, and Texas.</a:t>
            </a:r>
          </a:p>
          <a:p>
            <a:pPr marL="0" indent="0" algn="l">
              <a:buNone/>
            </a:pPr>
            <a:endParaRPr lang="en-US" sz="2600" dirty="0"/>
          </a:p>
          <a:p>
            <a:r>
              <a:rPr lang="en-US" sz="2600" dirty="0"/>
              <a:t>Inland areas have smaller enrollment sizes compared to the coastal areas.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Reasons: Population Density; Access to Educational Resources; Economics Factor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b="0" i="0" u="none" strike="noStrike" normalizeH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897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37018" y="6356350"/>
            <a:ext cx="42446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4504" y="6356350"/>
            <a:ext cx="16892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65154C43-4B77-3F8A-7A07-8544141AA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34" y="283042"/>
            <a:ext cx="4463939" cy="266910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9D18BD-0A69-9FD5-EE0E-7B9D92F7989A}"/>
              </a:ext>
            </a:extLst>
          </p:cNvPr>
          <p:cNvSpPr txBox="1"/>
          <p:nvPr/>
        </p:nvSpPr>
        <p:spPr>
          <a:xfrm>
            <a:off x="5363235" y="615421"/>
            <a:ext cx="7661484" cy="5839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Number of Private Schools / Public Schools</a:t>
            </a:r>
            <a:endParaRPr lang="en-US" sz="2400" dirty="0"/>
          </a:p>
        </p:txBody>
      </p:sp>
      <p:pic>
        <p:nvPicPr>
          <p:cNvPr id="9" name="Picture 10" descr="Map&#10;&#10;Description automatically generated">
            <a:extLst>
              <a:ext uri="{FF2B5EF4-FFF2-40B4-BE49-F238E27FC236}">
                <a16:creationId xmlns:a16="http://schemas.microsoft.com/office/drawing/2014/main" id="{68B37FC3-270C-5061-0573-92013B01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34" y="3580758"/>
            <a:ext cx="4500918" cy="2521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17243B-8847-6686-77A2-75CBFE6D34D7}"/>
              </a:ext>
            </a:extLst>
          </p:cNvPr>
          <p:cNvSpPr txBox="1"/>
          <p:nvPr/>
        </p:nvSpPr>
        <p:spPr>
          <a:xfrm>
            <a:off x="1562007" y="309044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Private Schools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73655A-1157-9DAB-E806-42839272E085}"/>
              </a:ext>
            </a:extLst>
          </p:cNvPr>
          <p:cNvSpPr txBox="1"/>
          <p:nvPr/>
        </p:nvSpPr>
        <p:spPr>
          <a:xfrm>
            <a:off x="1666009" y="617229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Public Schools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AB2EE8-1302-212C-1546-31D151F0EA9D}"/>
              </a:ext>
            </a:extLst>
          </p:cNvPr>
          <p:cNvSpPr txBox="1"/>
          <p:nvPr/>
        </p:nvSpPr>
        <p:spPr>
          <a:xfrm>
            <a:off x="5557652" y="1491375"/>
            <a:ext cx="601522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1. The states with the highest number of public and private schools are also among the most populous states in the country, so this may reflect a greater need for schools to serve large populations.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2. Some states with high numbers of public schools also have high numbers of private schools: high demand for education in general in these states.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3. There are some regional variations in the number of schools. Costal are generally have more schools.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573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!!Rectangle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F87C7F-9D5B-FCD9-B3CD-AB16597C1B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55000"/>
          </a:blip>
          <a:srcRect r="7110" b="-1"/>
          <a:stretch/>
        </p:blipFill>
        <p:spPr>
          <a:xfrm>
            <a:off x="-907123" y="-12085"/>
            <a:ext cx="13147502" cy="687008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537" y="643467"/>
            <a:ext cx="5520995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B2A548-09EB-6A7B-A463-5E672DD01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530" y="360438"/>
            <a:ext cx="4217300" cy="16671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College Scorecard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5B3C5F-2E98-4789-2B38-2265B0F13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958" y="2182861"/>
            <a:ext cx="5095411" cy="34514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dirty="0">
                <a:latin typeface="TW Cen MT"/>
                <a:ea typeface="+mn-lt"/>
                <a:cs typeface="+mn-lt"/>
              </a:rPr>
              <a:t>A</a:t>
            </a:r>
            <a:r>
              <a:rPr lang="en-US">
                <a:latin typeface="TW Cen MT"/>
                <a:ea typeface="+mn-lt"/>
                <a:cs typeface="+mn-lt"/>
              </a:rPr>
              <a:t> US Department of Education dataset on colleges and universities</a:t>
            </a:r>
            <a:endParaRPr lang="en-US">
              <a:latin typeface="TW Cen MT"/>
            </a:endParaRPr>
          </a:p>
          <a:p>
            <a:pPr marL="342900" indent="-342900">
              <a:buChar char="•"/>
            </a:pPr>
            <a:r>
              <a:rPr lang="en-US">
                <a:latin typeface="TW Cen MT"/>
                <a:ea typeface="+mn-lt"/>
                <a:cs typeface="+mn-lt"/>
              </a:rPr>
              <a:t>Includes data on student completion rates, earnings, and more</a:t>
            </a:r>
            <a:endParaRPr lang="en-US">
              <a:latin typeface="TW Cen MT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latin typeface="TW Cen MT"/>
                <a:ea typeface="+mn-lt"/>
                <a:cs typeface="+mn-lt"/>
              </a:rPr>
              <a:t>Used for research and analysis in higher education policy and beyond.</a:t>
            </a:r>
            <a:endParaRPr lang="en-US">
              <a:latin typeface="TW Cen MT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764" y="9067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FC6D78-5F74-7F62-7EBE-FC9688F56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59CE33-9BC5-AC31-0B3B-44867885A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D34A87-276C-75D9-6D62-03CFBAD4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3357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9E31817-CD87-E32E-0EF1-3B3C18983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53" y="1522518"/>
            <a:ext cx="6328569" cy="381296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541B3A7-F1D5-A403-6C69-4C5ADC98D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713" y="728662"/>
            <a:ext cx="4696404" cy="56424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9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900" dirty="0"/>
              <a:t>The costal vs inland difference is not so obvious.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900" dirty="0"/>
              <a:t>Some states have significantly higher income. Reason: differences in industry</a:t>
            </a:r>
            <a:r>
              <a:rPr lang="en-US" sz="1900" dirty="0">
                <a:ea typeface="+mn-lt"/>
                <a:cs typeface="+mn-lt"/>
              </a:rPr>
              <a:t>(NY, MA, AK), </a:t>
            </a:r>
            <a:r>
              <a:rPr lang="en-US" sz="1900" dirty="0"/>
              <a:t>workforce development, education.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900" dirty="0"/>
              <a:t>Low mean earnings vs high enrollment size, i.e., CA, TX: not enough job opportunities compared with high demand for education.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AF97C-8AD1-3F7B-A7AB-3723D6ECFEEF}"/>
              </a:ext>
            </a:extLst>
          </p:cNvPr>
          <p:cNvSpPr txBox="1"/>
          <p:nvPr/>
        </p:nvSpPr>
        <p:spPr>
          <a:xfrm>
            <a:off x="556570" y="590204"/>
            <a:ext cx="6100762" cy="583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/>
              <a:t>Average Earnings State-wise: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37699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Regression and Predictive Model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(Leah)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37018" y="6356350"/>
            <a:ext cx="42446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4504" y="6356350"/>
            <a:ext cx="16892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6E7D2-4324-30CC-A5BD-00C69BB3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959" y="1971620"/>
            <a:ext cx="6525322" cy="38597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Correlation Matrix</a:t>
            </a:r>
          </a:p>
          <a:p>
            <a:pPr>
              <a:lnSpc>
                <a:spcPct val="200000"/>
              </a:lnSpc>
            </a:pPr>
            <a:r>
              <a:rPr lang="en-US"/>
              <a:t>Regression Model</a:t>
            </a:r>
          </a:p>
          <a:p>
            <a:pPr>
              <a:lnSpc>
                <a:spcPct val="200000"/>
              </a:lnSpc>
            </a:pPr>
            <a:r>
              <a:rPr lang="en-US"/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977832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504802" flipH="1">
            <a:off x="6443172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DF278-BC80-8178-9AA3-51D11DDAD0D5}"/>
              </a:ext>
            </a:extLst>
          </p:cNvPr>
          <p:cNvSpPr txBox="1"/>
          <p:nvPr/>
        </p:nvSpPr>
        <p:spPr>
          <a:xfrm>
            <a:off x="7488380" y="609600"/>
            <a:ext cx="4523509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The correlation matrix </a:t>
            </a:r>
            <a:r>
              <a:rPr lang="en-US"/>
              <a:t>of all the numeric variables that have more than 0.2 correlation </a:t>
            </a:r>
            <a:r>
              <a:rPr lang="en-US">
                <a:ea typeface="+mn-lt"/>
                <a:cs typeface="+mn-lt"/>
              </a:rPr>
              <a:t>coefficients </a:t>
            </a:r>
            <a:r>
              <a:rPr lang="en-US"/>
              <a:t>with mean earnings 6 years after graduation.</a:t>
            </a:r>
          </a:p>
          <a:p>
            <a:endParaRPr lang="en-US"/>
          </a:p>
          <a:p>
            <a:pPr marL="342900" indent="-342900">
              <a:buAutoNum type="arabicPeriod"/>
            </a:pPr>
            <a:r>
              <a:rPr lang="en-US"/>
              <a:t>SAT score and Faculty's monthly salary has the strongest correlation with meaning earnings after grad.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Percentage of male students has positive correlation with earnings while percentage of female students has negative correlation;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Admission rate also has negative correlation with earnings.</a:t>
            </a:r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2012FD8-F828-E6F4-AB01-5A943E5C13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306" y="502654"/>
            <a:ext cx="7225145" cy="6036258"/>
          </a:xfrm>
        </p:spPr>
      </p:pic>
    </p:spTree>
    <p:extLst>
      <p:ext uri="{BB962C8B-B14F-4D97-AF65-F5344CB8AC3E}">
        <p14:creationId xmlns:p14="http://schemas.microsoft.com/office/powerpoint/2010/main" val="2488939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C4FB-C870-4805-AEE4-0CA18EC33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9203"/>
            <a:ext cx="10515600" cy="1325563"/>
          </a:xfrm>
        </p:spPr>
        <p:txBody>
          <a:bodyPr/>
          <a:lstStyle/>
          <a:p>
            <a:r>
              <a:rPr lang="en-US"/>
              <a:t>Regression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BFE5B-C0B6-6ACF-15CB-51C6518C1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176" y="1289065"/>
            <a:ext cx="5157787" cy="424417"/>
          </a:xfrm>
        </p:spPr>
        <p:txBody>
          <a:bodyPr/>
          <a:lstStyle/>
          <a:p>
            <a:r>
              <a:rPr lang="en-US"/>
              <a:t>Input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51555-49D1-39DE-41BA-932620755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24454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1600">
                <a:ea typeface="+mn-lt"/>
                <a:cs typeface="+mn-lt"/>
              </a:rPr>
              <a:t>'School State' ( encoded)</a:t>
            </a:r>
            <a:endParaRPr lang="en-US" sz="1600"/>
          </a:p>
          <a:p>
            <a:pPr marL="342900" indent="-342900"/>
            <a:r>
              <a:rPr lang="en-US" sz="1600">
                <a:ea typeface="+mn-lt"/>
                <a:cs typeface="+mn-lt"/>
              </a:rPr>
              <a:t>'School Ownership'(encoded</a:t>
            </a:r>
          </a:p>
          <a:p>
            <a:pPr marL="342900" indent="-342900"/>
            <a:r>
              <a:rPr lang="en-US" sz="1600">
                <a:ea typeface="+mn-lt"/>
                <a:cs typeface="+mn-lt"/>
              </a:rPr>
              <a:t>'Full-time Faculty Rate</a:t>
            </a:r>
            <a:r>
              <a:rPr lang="en-US" sz="1600" b="1">
                <a:ea typeface="+mn-lt"/>
                <a:cs typeface="+mn-lt"/>
              </a:rPr>
              <a:t> </a:t>
            </a:r>
            <a:r>
              <a:rPr lang="en-US" sz="1600">
                <a:ea typeface="+mn-lt"/>
                <a:cs typeface="+mn-lt"/>
              </a:rPr>
              <a:t>(%)',</a:t>
            </a:r>
          </a:p>
          <a:p>
            <a:pPr marL="342900" indent="-342900"/>
            <a:r>
              <a:rPr lang="en-US" sz="1600">
                <a:ea typeface="+mn-lt"/>
                <a:cs typeface="+mn-lt"/>
              </a:rPr>
              <a:t>'Faculty's average salary per month'</a:t>
            </a:r>
          </a:p>
          <a:p>
            <a:pPr marL="342900" indent="-342900"/>
            <a:r>
              <a:rPr lang="en-US" sz="1600">
                <a:ea typeface="+mn-lt"/>
                <a:cs typeface="+mn-lt"/>
              </a:rPr>
              <a:t>'Student Enrollment Size'</a:t>
            </a:r>
          </a:p>
          <a:p>
            <a:pPr marL="342900" indent="-342900"/>
            <a:r>
              <a:rPr lang="en-US" sz="1600">
                <a:ea typeface="+mn-lt"/>
                <a:cs typeface="+mn-lt"/>
              </a:rPr>
              <a:t>'Male Students (%)'</a:t>
            </a:r>
          </a:p>
          <a:p>
            <a:pPr marL="342900" indent="-342900"/>
            <a:r>
              <a:rPr lang="en-US" sz="1600">
                <a:ea typeface="+mn-lt"/>
                <a:cs typeface="+mn-lt"/>
              </a:rPr>
              <a:t>'Female Students (%)'</a:t>
            </a:r>
          </a:p>
          <a:p>
            <a:pPr marL="342900" indent="-342900"/>
            <a:r>
              <a:rPr lang="en-US" sz="1600">
                <a:ea typeface="+mn-lt"/>
                <a:cs typeface="+mn-lt"/>
              </a:rPr>
              <a:t>'Retention Rate 4Yr (%)'</a:t>
            </a:r>
          </a:p>
          <a:p>
            <a:pPr marL="342900" indent="-342900"/>
            <a:r>
              <a:rPr lang="en-US" sz="1600">
                <a:ea typeface="+mn-lt"/>
                <a:cs typeface="+mn-lt"/>
              </a:rPr>
              <a:t>'Attendance Cost per Academic Year'</a:t>
            </a:r>
          </a:p>
          <a:p>
            <a:pPr marL="342900" indent="-342900"/>
            <a:r>
              <a:rPr lang="en-US" sz="1600">
                <a:ea typeface="+mn-lt"/>
                <a:cs typeface="+mn-lt"/>
              </a:rPr>
              <a:t>'Admission Rate (%)'</a:t>
            </a:r>
            <a:endParaRPr lang="en-US" sz="16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46A8B-8EA6-C3C9-ABA2-481CA9E4E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86161" y="5328406"/>
            <a:ext cx="5183188" cy="439213"/>
          </a:xfrm>
        </p:spPr>
        <p:txBody>
          <a:bodyPr/>
          <a:lstStyle/>
          <a:p>
            <a:r>
              <a:rPr lang="en-US"/>
              <a:t>Outcome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34F1C-5E0C-2925-D26C-1900CF895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6977" y="5834201"/>
            <a:ext cx="5479110" cy="5626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Meaning Earnings 6 Years After Graduat</a:t>
            </a:r>
            <a:r>
              <a:rPr lang="en-US" altLang="zh-CN" sz="2000"/>
              <a:t>ion</a:t>
            </a:r>
            <a:endParaRPr lang="en-US" sz="2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74A3F3-15B3-28E4-1AC2-76A5D8F1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C1FA09BF-8ADC-D324-22FF-A7CB7076C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4" r="21896" b="-161"/>
          <a:stretch/>
        </p:blipFill>
        <p:spPr>
          <a:xfrm>
            <a:off x="4990730" y="1178092"/>
            <a:ext cx="6679298" cy="43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8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DAE3-84BA-16B8-DCA3-AC7C8E0E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Prediction Model for Earnings after Graduate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54451-C805-5BC2-BB52-94586881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333A909-6A1C-FFCC-654F-990048D881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0758" y="1484632"/>
            <a:ext cx="10292039" cy="4874699"/>
          </a:xfrm>
        </p:spPr>
      </p:pic>
    </p:spTree>
    <p:extLst>
      <p:ext uri="{BB962C8B-B14F-4D97-AF65-F5344CB8AC3E}">
        <p14:creationId xmlns:p14="http://schemas.microsoft.com/office/powerpoint/2010/main" val="744502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25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7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Gender Differences - Key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6E7D2-4324-30CC-A5BD-00C69BB3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0">
              <a:buNone/>
            </a:pPr>
            <a:endParaRPr lang="en-US" sz="2000" dirty="0"/>
          </a:p>
          <a:p>
            <a:pPr marL="800100" indent="-514350">
              <a:buAutoNum type="arabicPeriod"/>
            </a:pPr>
            <a:r>
              <a:rPr lang="en-US" sz="2000" dirty="0"/>
              <a:t>On average, ten years after enrollment at a University, male students earn about $60,000 more than female students</a:t>
            </a:r>
          </a:p>
          <a:p>
            <a:pPr marL="800100" indent="-514350">
              <a:buAutoNum type="arabicPeriod"/>
            </a:pPr>
            <a:endParaRPr lang="en-US" sz="2000" dirty="0"/>
          </a:p>
          <a:p>
            <a:pPr marL="800100" indent="-514350">
              <a:buAutoNum type="arabicPeriod"/>
            </a:pPr>
            <a:r>
              <a:rPr lang="en-US" sz="2000" dirty="0"/>
              <a:t>Students who attend smaller schools (less than 10,000 students undergraduate) earn more money, ten years later – both female and male</a:t>
            </a:r>
          </a:p>
          <a:p>
            <a:pPr marL="800100" indent="-514350">
              <a:buAutoNum type="arabicPeriod"/>
            </a:pPr>
            <a:endParaRPr lang="en-US" sz="2000" dirty="0"/>
          </a:p>
          <a:p>
            <a:pPr marL="800100" indent="-514350">
              <a:buAutoNum type="arabicPeriod"/>
            </a:pPr>
            <a:r>
              <a:rPr lang="en-US" sz="2000" dirty="0"/>
              <a:t>SAT scores have the </a:t>
            </a:r>
            <a:r>
              <a:rPr lang="en-US" sz="2000" dirty="0">
                <a:ea typeface="+mn-lt"/>
                <a:cs typeface="+mn-lt"/>
              </a:rPr>
              <a:t>strongest </a:t>
            </a:r>
            <a:r>
              <a:rPr lang="en-US" sz="2000" dirty="0"/>
              <a:t>positive correlation with mean earnings – for both females and males</a:t>
            </a:r>
          </a:p>
          <a:p>
            <a:pPr marL="800100" indent="-514350">
              <a:buAutoNum type="arabicPeriod"/>
            </a:pPr>
            <a:endParaRPr lang="en-US" sz="2000" dirty="0"/>
          </a:p>
          <a:p>
            <a:pPr marL="800100" indent="-514350">
              <a:buAutoNum type="arabicPeriod"/>
            </a:pPr>
            <a:r>
              <a:rPr lang="en-US" sz="2000" dirty="0"/>
              <a:t>University admission rates have the strongest negative correlation with mean earnings – for both females and males</a:t>
            </a:r>
          </a:p>
          <a:p>
            <a:pPr marL="800100" indent="-514350">
              <a:buAutoNum type="arabicPeriod"/>
            </a:pPr>
            <a:endParaRPr lang="en-US" sz="2000" dirty="0"/>
          </a:p>
          <a:p>
            <a:pPr marL="800100" indent="-514350">
              <a:buAutoNum type="arabicPeriod"/>
            </a:pPr>
            <a:endParaRPr lang="en-US" sz="2000" dirty="0"/>
          </a:p>
          <a:p>
            <a:pPr marL="800100" indent="-514350">
              <a:buAutoNum type="arabicPeriod"/>
            </a:pPr>
            <a:endParaRPr lang="en-US" sz="2000" dirty="0"/>
          </a:p>
          <a:p>
            <a:pPr marL="285750" indent="0">
              <a:buNone/>
            </a:pP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0" name="Arc 3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210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25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7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6E7D2-4324-30CC-A5BD-00C69BB3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80106"/>
            <a:ext cx="6894396" cy="61782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0">
              <a:buNone/>
            </a:pPr>
            <a:endParaRPr lang="en-US" sz="2000" dirty="0"/>
          </a:p>
          <a:p>
            <a:pPr marL="800100" indent="-514350">
              <a:buAutoNum type="arabicPeriod"/>
            </a:pPr>
            <a:r>
              <a:rPr lang="en-US" sz="2000" dirty="0"/>
              <a:t>Costal areas in general have more educational resources than inland. However, the earnings of students after graduation are not so different across states except for some extremes.</a:t>
            </a:r>
          </a:p>
          <a:p>
            <a:pPr marL="800100" indent="-514350">
              <a:buAutoNum type="arabicPeriod"/>
            </a:pPr>
            <a:endParaRPr lang="en-US" sz="2000" dirty="0"/>
          </a:p>
          <a:p>
            <a:pPr marL="800100" indent="-514350">
              <a:buAutoNum type="arabicPeriod"/>
            </a:pPr>
            <a:r>
              <a:rPr lang="en-US" sz="2000" dirty="0"/>
              <a:t>Private school students have higher percentage of taking out loans than public school students</a:t>
            </a:r>
          </a:p>
          <a:p>
            <a:pPr marL="800100" indent="-514350">
              <a:buAutoNum type="arabicPeriod"/>
            </a:pPr>
            <a:endParaRPr lang="en-US" sz="2000" dirty="0"/>
          </a:p>
          <a:p>
            <a:pPr marL="800100" indent="-514350">
              <a:buAutoNum type="arabicPeriod"/>
            </a:pPr>
            <a:r>
              <a:rPr lang="en-US" sz="2000" dirty="0"/>
              <a:t>Higher education cost affects the salary 6 years after graduate but doesn’t significantly increase average earnings 10 years after graduation</a:t>
            </a:r>
          </a:p>
          <a:p>
            <a:pPr marL="800100" indent="-514350">
              <a:buAutoNum type="arabicPeriod"/>
            </a:pPr>
            <a:endParaRPr lang="en-US" sz="2000" dirty="0"/>
          </a:p>
          <a:p>
            <a:pPr marL="800100" indent="-514350">
              <a:buAutoNum type="arabicPeriod"/>
            </a:pPr>
            <a:r>
              <a:rPr lang="en-US" sz="2000" dirty="0"/>
              <a:t>Higher faculty salaries positively influence student completion rates up to a limit of $15,000 per month</a:t>
            </a:r>
          </a:p>
          <a:p>
            <a:pPr marL="800100" indent="-514350">
              <a:buAutoNum type="arabicPeriod"/>
            </a:pPr>
            <a:endParaRPr lang="en-US" sz="2000" dirty="0"/>
          </a:p>
          <a:p>
            <a:pPr marL="800100" indent="-514350">
              <a:buAutoNum type="arabicPeriod"/>
            </a:pPr>
            <a:r>
              <a:rPr lang="en-US" sz="2000" dirty="0"/>
              <a:t>Higher faculty salaries also contribute to higher wages for students after graduation</a:t>
            </a:r>
          </a:p>
          <a:p>
            <a:pPr marL="285750" indent="0">
              <a:buNone/>
            </a:pP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40" name="Arc 3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0623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47</a:t>
            </a:fld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just" fontAlgn="base"/>
            <a:r>
              <a:rPr lang="en-US" sz="1800" u="sng" dirty="0"/>
              <a:t>Sources:</a:t>
            </a:r>
            <a:r>
              <a:rPr lang="en-US" sz="1800" u="sng" dirty="0">
                <a:ea typeface="+mn-lt"/>
                <a:cs typeface="+mn-lt"/>
              </a:rPr>
              <a:t> </a:t>
            </a:r>
          </a:p>
          <a:p>
            <a:pPr algn="just" fontAlgn="base"/>
            <a:r>
              <a:rPr lang="en-US" sz="1800" u="sng" dirty="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https://collegescorecard.ed.gov/</a:t>
            </a:r>
            <a:r>
              <a:rPr lang="en-US" sz="1800" u="sng" dirty="0">
                <a:ea typeface="+mn-lt"/>
                <a:cs typeface="+mn-lt"/>
              </a:rPr>
              <a:t>;</a:t>
            </a:r>
          </a:p>
          <a:p>
            <a:pPr algn="just" fontAlgn="base"/>
            <a:r>
              <a:rPr kumimoji="1" lang="en-US" altLang="zh-TW" sz="18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https://www.python-graph-gallery.com/sankey-diagram-with-python-and-plotly</a:t>
            </a:r>
            <a:r>
              <a:rPr kumimoji="1" lang="en-US" altLang="zh-TW" sz="1800" u="sng" dirty="0"/>
              <a:t>;</a:t>
            </a:r>
          </a:p>
          <a:p>
            <a:pPr algn="just" fontAlgn="base"/>
            <a:r>
              <a:rPr kumimoji="1" lang="en-US" altLang="zh-TW" sz="1800" u="sng" dirty="0"/>
              <a:t>https://python-</a:t>
            </a:r>
            <a:r>
              <a:rPr kumimoji="1" lang="en-US" altLang="zh-TW" sz="1800" u="sng" dirty="0" err="1"/>
              <a:t>visualization.github.io</a:t>
            </a:r>
            <a:r>
              <a:rPr kumimoji="1" lang="en-US" altLang="zh-TW" sz="1800" u="sng" dirty="0"/>
              <a:t>/folium/</a:t>
            </a:r>
            <a:r>
              <a:rPr kumimoji="1" lang="en-US" altLang="zh-TW" sz="1800" u="sng" dirty="0" err="1"/>
              <a:t>modules.html#module-folium.map</a:t>
            </a:r>
            <a:r>
              <a:rPr kumimoji="1" lang="en-US" altLang="zh-TW" sz="1800" u="sng" dirty="0"/>
              <a:t>.</a:t>
            </a:r>
          </a:p>
          <a:p>
            <a:pPr algn="just" fontAlgn="base"/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Arc 206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481148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Attributes and Size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340" y="1805056"/>
            <a:ext cx="10853144" cy="419252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57150">
              <a:lnSpc>
                <a:spcPct val="220000"/>
              </a:lnSpc>
            </a:pPr>
            <a:r>
              <a:rPr lang="en-US" dirty="0"/>
              <a:t>1.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College Scorecard dataset includes data on over 7,000 colleges and universities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in the United States. The dataset is quite large and contains over 2,000 variables for each institution.  </a:t>
            </a:r>
          </a:p>
          <a:p>
            <a:pPr marL="57150">
              <a:lnSpc>
                <a:spcPct val="22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2. We limited the scope of our research to four aspects: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gender, faculty, education cost, and regional factors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, and we explored the metrics and their relationships with students’ performances after graduation.</a:t>
            </a:r>
          </a:p>
          <a:p>
            <a:pPr marL="57150">
              <a:lnSpc>
                <a:spcPct val="220000"/>
              </a:lnSpc>
            </a:pPr>
            <a:r>
              <a:rPr lang="en-US" dirty="0">
                <a:solidFill>
                  <a:srgbClr val="374151"/>
                </a:solidFill>
                <a:latin typeface="Söhne"/>
              </a:rPr>
              <a:t>3. We selected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40 columns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that are within our scope, with </a:t>
            </a:r>
            <a:r>
              <a:rPr lang="en-US" b="1" dirty="0">
                <a:solidFill>
                  <a:srgbClr val="374151"/>
                </a:solidFill>
                <a:latin typeface="Söhne"/>
              </a:rPr>
              <a:t>6451 entries.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57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Processing and Cleaning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37018" y="6356350"/>
            <a:ext cx="42446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4504" y="6356350"/>
            <a:ext cx="16892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graphicFrame>
        <p:nvGraphicFramePr>
          <p:cNvPr id="5" name="Content Placeholder 2" descr="Team Smart Art Graphic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08775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0" i="0"/>
              <a:t>1. Access the API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17062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7338" y="6356350"/>
            <a:ext cx="36693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7" name="內容版面配置區 6" descr="一張含有 文字 的圖片&#10;&#10;自動產生的描述">
            <a:extLst>
              <a:ext uri="{FF2B5EF4-FFF2-40B4-BE49-F238E27FC236}">
                <a16:creationId xmlns:a16="http://schemas.microsoft.com/office/drawing/2014/main" id="{F4222934-4BAD-A76D-686D-40ED157F2E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3490" y="2869809"/>
            <a:ext cx="6876230" cy="2744182"/>
          </a:xfrm>
        </p:spPr>
      </p:pic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48283BFB-FB05-25EB-89A6-E1707291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90" y="1486650"/>
            <a:ext cx="5710099" cy="12816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E952AE90-8459-16A1-ED10-C76EEEF4A8D4}"/>
              </a:ext>
            </a:extLst>
          </p:cNvPr>
          <p:cNvSpPr txBox="1"/>
          <p:nvPr/>
        </p:nvSpPr>
        <p:spPr>
          <a:xfrm>
            <a:off x="8042371" y="2949238"/>
            <a:ext cx="403933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Access the API from US department of Education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We have to create account to access the key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The parameters only observe the school still operating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0781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2.</a:t>
            </a:r>
            <a:r>
              <a:rPr lang="en-US" altLang="zh-TW" b="0" i="0"/>
              <a:t> Identify the columns needed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17062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7338" y="6356350"/>
            <a:ext cx="36693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CDCDA1E1-9596-A15B-682A-79E4085F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93" y="1248068"/>
            <a:ext cx="6949784" cy="3675570"/>
          </a:xfrm>
          <a:prstGeom prst="rect">
            <a:avLst/>
          </a:prstGeom>
        </p:spPr>
      </p:pic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70E93AD4-7626-B25C-D41B-D42F0709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93" y="4923638"/>
            <a:ext cx="7024212" cy="107680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5B19B33-43B3-9520-859C-8EC852428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593" y="5981015"/>
            <a:ext cx="7024212" cy="462587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3618F40-3F89-556F-08FF-5B88B2C0EE00}"/>
              </a:ext>
            </a:extLst>
          </p:cNvPr>
          <p:cNvSpPr txBox="1"/>
          <p:nvPr/>
        </p:nvSpPr>
        <p:spPr>
          <a:xfrm>
            <a:off x="8255022" y="2109266"/>
            <a:ext cx="403933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Get the necessary 40 columns from the API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Rename the variables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Pulled the data using requests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81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80" y="39610"/>
            <a:ext cx="55584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3. The</a:t>
            </a:r>
            <a:r>
              <a:rPr lang="en-US" altLang="zh-TW" b="0" i="0"/>
              <a:t> Data Frame</a:t>
            </a:r>
            <a:endParaRPr lang="en-US" kern="1200">
              <a:latin typeface="+mj-lt"/>
              <a:ea typeface="+mj-ea"/>
              <a:cs typeface="+mj-cs"/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17062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9/3/20XX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7338" y="6356350"/>
            <a:ext cx="36693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80104" y="6356350"/>
            <a:ext cx="1573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normalizeH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ACFA645-4DCF-58C9-A2F5-D2BA67A33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880" y="1242718"/>
            <a:ext cx="6228686" cy="4963554"/>
          </a:xfr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4A5F0AD-5773-F37E-169C-2063D7124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780" y="1242718"/>
            <a:ext cx="5046956" cy="2226055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4E37C984-9698-75B4-32F1-E8A1524B3640}"/>
              </a:ext>
            </a:extLst>
          </p:cNvPr>
          <p:cNvSpPr txBox="1"/>
          <p:nvPr/>
        </p:nvSpPr>
        <p:spPr>
          <a:xfrm>
            <a:off x="6964780" y="3600600"/>
            <a:ext cx="40393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40 columns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6451 entries (date: 2023.4.19)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EAB49-D028-2C30-0986-8127EDB996E0}"/>
              </a:ext>
            </a:extLst>
          </p:cNvPr>
          <p:cNvSpPr txBox="1"/>
          <p:nvPr/>
        </p:nvSpPr>
        <p:spPr>
          <a:xfrm>
            <a:off x="-128588" y="-85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8886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3492F09F005443A806F14D0C91877C" ma:contentTypeVersion="8" ma:contentTypeDescription="Create a new document." ma:contentTypeScope="" ma:versionID="f3c264cdfad5b5122ff2d5ae5e46a17d">
  <xsd:schema xmlns:xsd="http://www.w3.org/2001/XMLSchema" xmlns:xs="http://www.w3.org/2001/XMLSchema" xmlns:p="http://schemas.microsoft.com/office/2006/metadata/properties" xmlns:ns2="28e3f198-e4b6-4965-b7b0-1715f9f8c97c" xmlns:ns3="7c12eb21-8896-4a6b-992d-cccbbea0b1c5" targetNamespace="http://schemas.microsoft.com/office/2006/metadata/properties" ma:root="true" ma:fieldsID="96756c564548ae2dddb489fa612ae3e4" ns2:_="" ns3:_="">
    <xsd:import namespace="28e3f198-e4b6-4965-b7b0-1715f9f8c97c"/>
    <xsd:import namespace="7c12eb21-8896-4a6b-992d-cccbbea0b1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e3f198-e4b6-4965-b7b0-1715f9f8c9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34dd798-54fc-4a98-a97f-5b734a12fa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12eb21-8896-4a6b-992d-cccbbea0b1c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0c1e8fe-2e7c-44b8-8328-fd22f6d6f66a}" ma:internalName="TaxCatchAll" ma:showField="CatchAllData" ma:web="7c12eb21-8896-4a6b-992d-cccbbea0b1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c12eb21-8896-4a6b-992d-cccbbea0b1c5" xsi:nil="true"/>
    <lcf76f155ced4ddcb4097134ff3c332f xmlns="28e3f198-e4b6-4965-b7b0-1715f9f8c97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98C867-26EC-4029-9524-3AA07B3EDEF3}">
  <ds:schemaRefs>
    <ds:schemaRef ds:uri="28e3f198-e4b6-4965-b7b0-1715f9f8c97c"/>
    <ds:schemaRef ds:uri="7c12eb21-8896-4a6b-992d-cccbbea0b1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28e3f198-e4b6-4965-b7b0-1715f9f8c97c"/>
    <ds:schemaRef ds:uri="7c12eb21-8896-4a6b-992d-cccbbea0b1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{12B6174D-F4C4-452F-89AE-324BD9E11A44}tf78504181_win32</Template>
  <TotalTime>23</TotalTime>
  <Words>2120</Words>
  <Application>Microsoft Macintosh PowerPoint</Application>
  <PresentationFormat>Widescreen</PresentationFormat>
  <Paragraphs>356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Söhne</vt:lpstr>
      <vt:lpstr>arial</vt:lpstr>
      <vt:lpstr>arial</vt:lpstr>
      <vt:lpstr>Avenir Next LT Pro</vt:lpstr>
      <vt:lpstr>Calibri</vt:lpstr>
      <vt:lpstr>TW Cen MT</vt:lpstr>
      <vt:lpstr>TW Cen MT</vt:lpstr>
      <vt:lpstr>ShapesVTI</vt:lpstr>
      <vt:lpstr>College Scorecard Analysis</vt:lpstr>
      <vt:lpstr>Agenda</vt:lpstr>
      <vt:lpstr>Dataset Description</vt:lpstr>
      <vt:lpstr>College Scorecard</vt:lpstr>
      <vt:lpstr>Attributes and Size</vt:lpstr>
      <vt:lpstr>Data Processing and Cleaning </vt:lpstr>
      <vt:lpstr>1. Access the API</vt:lpstr>
      <vt:lpstr>2. Identify the columns needed</vt:lpstr>
      <vt:lpstr>3. The Data Frame</vt:lpstr>
      <vt:lpstr>4. Feature Engineering</vt:lpstr>
      <vt:lpstr>Exploratory Analysis</vt:lpstr>
      <vt:lpstr>Research Question 1: Gender and Student Earnings</vt:lpstr>
      <vt:lpstr>Gender Differences </vt:lpstr>
      <vt:lpstr>Code To Create Plot</vt:lpstr>
      <vt:lpstr> Gender Mean Earnings vs. University Enrollment Size</vt:lpstr>
      <vt:lpstr>Data Cleaning</vt:lpstr>
      <vt:lpstr>Data Cleaning</vt:lpstr>
      <vt:lpstr> Gender Mean Earnings vs. University Four Year Retention Rate </vt:lpstr>
      <vt:lpstr>Research Question 2: Education Cost and Return   </vt:lpstr>
      <vt:lpstr>Public and Private University Student’s Financial Status</vt:lpstr>
      <vt:lpstr>Education Cost vs. Earnings after Graduation</vt:lpstr>
      <vt:lpstr>PowerPoint Presentation</vt:lpstr>
      <vt:lpstr>Will those who pay the most (75%) earn most?</vt:lpstr>
      <vt:lpstr>PowerPoint Presentation</vt:lpstr>
      <vt:lpstr>PowerPoint Presentation</vt:lpstr>
      <vt:lpstr>PowerPoint Presentation</vt:lpstr>
      <vt:lpstr>Research Question 3: Faculty salary</vt:lpstr>
      <vt:lpstr>Faculty Salary</vt:lpstr>
      <vt:lpstr>Faculty Salary cont.</vt:lpstr>
      <vt:lpstr>Snippet of Codes</vt:lpstr>
      <vt:lpstr>Multivariate Linear Regression</vt:lpstr>
      <vt:lpstr>Snippet of Codes</vt:lpstr>
      <vt:lpstr>PowerPoint Presentation</vt:lpstr>
      <vt:lpstr>Multivariate Linear Regression cont.</vt:lpstr>
      <vt:lpstr>Multivariate Linear Regression cont.</vt:lpstr>
      <vt:lpstr>Research Question 4：Regional differences</vt:lpstr>
      <vt:lpstr>Map Generation Process</vt:lpstr>
      <vt:lpstr>State-wise Data</vt:lpstr>
      <vt:lpstr>Data Cleaning</vt:lpstr>
      <vt:lpstr>PowerPoint Presentation</vt:lpstr>
      <vt:lpstr>Regression and Predictive Model (Leah)</vt:lpstr>
      <vt:lpstr>PowerPoint Presentation</vt:lpstr>
      <vt:lpstr>Regression Model</vt:lpstr>
      <vt:lpstr>Prediction Model for Earnings after Graduate</vt:lpstr>
      <vt:lpstr>Gender Differences - Key Findings</vt:lpstr>
      <vt:lpstr>Key Findings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Data Lakes</dc:title>
  <dc:creator>Wei Liao</dc:creator>
  <cp:lastModifiedBy>Wei Liao</cp:lastModifiedBy>
  <cp:revision>2</cp:revision>
  <dcterms:created xsi:type="dcterms:W3CDTF">2022-11-08T15:26:35Z</dcterms:created>
  <dcterms:modified xsi:type="dcterms:W3CDTF">2023-04-26T13:19:56Z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0x010100E43492F09F005443A806F14D0C91877C</vt:lpwstr>
  </property>
</Properties>
</file>